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72" autoAdjust="0"/>
    <p:restoredTop sz="94660"/>
  </p:normalViewPr>
  <p:slideViewPr>
    <p:cSldViewPr snapToGrid="0">
      <p:cViewPr>
        <p:scale>
          <a:sx n="30" d="100"/>
          <a:sy n="30" d="100"/>
        </p:scale>
        <p:origin x="804" y="-4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072B97-BDF6-418B-A722-810D1DE3E581}" type="datetimeFigureOut">
              <a:rPr lang="en-US" smtClean="0"/>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E90BE6-BF57-4690-92E5-165BBB7A3647}" type="slidenum">
              <a:rPr lang="en-US" smtClean="0"/>
              <a:t>‹#›</a:t>
            </a:fld>
            <a:endParaRPr lang="en-US"/>
          </a:p>
        </p:txBody>
      </p:sp>
    </p:spTree>
    <p:extLst>
      <p:ext uri="{BB962C8B-B14F-4D97-AF65-F5344CB8AC3E}">
        <p14:creationId xmlns:p14="http://schemas.microsoft.com/office/powerpoint/2010/main" val="2440093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072B97-BDF6-418B-A722-810D1DE3E581}" type="datetimeFigureOut">
              <a:rPr lang="en-US" smtClean="0"/>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E90BE6-BF57-4690-92E5-165BBB7A3647}" type="slidenum">
              <a:rPr lang="en-US" smtClean="0"/>
              <a:t>‹#›</a:t>
            </a:fld>
            <a:endParaRPr lang="en-US"/>
          </a:p>
        </p:txBody>
      </p:sp>
    </p:spTree>
    <p:extLst>
      <p:ext uri="{BB962C8B-B14F-4D97-AF65-F5344CB8AC3E}">
        <p14:creationId xmlns:p14="http://schemas.microsoft.com/office/powerpoint/2010/main" val="76965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072B97-BDF6-418B-A722-810D1DE3E581}" type="datetimeFigureOut">
              <a:rPr lang="en-US" smtClean="0"/>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E90BE6-BF57-4690-92E5-165BBB7A3647}" type="slidenum">
              <a:rPr lang="en-US" smtClean="0"/>
              <a:t>‹#›</a:t>
            </a:fld>
            <a:endParaRPr lang="en-US"/>
          </a:p>
        </p:txBody>
      </p:sp>
    </p:spTree>
    <p:extLst>
      <p:ext uri="{BB962C8B-B14F-4D97-AF65-F5344CB8AC3E}">
        <p14:creationId xmlns:p14="http://schemas.microsoft.com/office/powerpoint/2010/main" val="1113452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072B97-BDF6-418B-A722-810D1DE3E581}" type="datetimeFigureOut">
              <a:rPr lang="en-US" smtClean="0"/>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E90BE6-BF57-4690-92E5-165BBB7A3647}" type="slidenum">
              <a:rPr lang="en-US" smtClean="0"/>
              <a:t>‹#›</a:t>
            </a:fld>
            <a:endParaRPr lang="en-US"/>
          </a:p>
        </p:txBody>
      </p:sp>
    </p:spTree>
    <p:extLst>
      <p:ext uri="{BB962C8B-B14F-4D97-AF65-F5344CB8AC3E}">
        <p14:creationId xmlns:p14="http://schemas.microsoft.com/office/powerpoint/2010/main" val="1893929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072B97-BDF6-418B-A722-810D1DE3E581}" type="datetimeFigureOut">
              <a:rPr lang="en-US" smtClean="0"/>
              <a:t>11/28/2019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E90BE6-BF57-4690-92E5-165BBB7A3647}" type="slidenum">
              <a:rPr lang="en-US" smtClean="0"/>
              <a:t>‹#›</a:t>
            </a:fld>
            <a:endParaRPr lang="en-US"/>
          </a:p>
        </p:txBody>
      </p:sp>
    </p:spTree>
    <p:extLst>
      <p:ext uri="{BB962C8B-B14F-4D97-AF65-F5344CB8AC3E}">
        <p14:creationId xmlns:p14="http://schemas.microsoft.com/office/powerpoint/2010/main" val="1142028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072B97-BDF6-418B-A722-810D1DE3E581}" type="datetimeFigureOut">
              <a:rPr lang="en-US" smtClean="0"/>
              <a:t>11/28/2019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E90BE6-BF57-4690-92E5-165BBB7A3647}" type="slidenum">
              <a:rPr lang="en-US" smtClean="0"/>
              <a:t>‹#›</a:t>
            </a:fld>
            <a:endParaRPr lang="en-US"/>
          </a:p>
        </p:txBody>
      </p:sp>
    </p:spTree>
    <p:extLst>
      <p:ext uri="{BB962C8B-B14F-4D97-AF65-F5344CB8AC3E}">
        <p14:creationId xmlns:p14="http://schemas.microsoft.com/office/powerpoint/2010/main" val="2199648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1072B97-BDF6-418B-A722-810D1DE3E581}" type="datetimeFigureOut">
              <a:rPr lang="en-US" smtClean="0"/>
              <a:t>11/28/2019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E90BE6-BF57-4690-92E5-165BBB7A3647}" type="slidenum">
              <a:rPr lang="en-US" smtClean="0"/>
              <a:t>‹#›</a:t>
            </a:fld>
            <a:endParaRPr lang="en-US"/>
          </a:p>
        </p:txBody>
      </p:sp>
    </p:spTree>
    <p:extLst>
      <p:ext uri="{BB962C8B-B14F-4D97-AF65-F5344CB8AC3E}">
        <p14:creationId xmlns:p14="http://schemas.microsoft.com/office/powerpoint/2010/main" val="746104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72B97-BDF6-418B-A722-810D1DE3E581}" type="datetimeFigureOut">
              <a:rPr lang="en-US" smtClean="0"/>
              <a:t>11/28/2019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E90BE6-BF57-4690-92E5-165BBB7A3647}" type="slidenum">
              <a:rPr lang="en-US" smtClean="0"/>
              <a:t>‹#›</a:t>
            </a:fld>
            <a:endParaRPr lang="en-US"/>
          </a:p>
        </p:txBody>
      </p:sp>
    </p:spTree>
    <p:extLst>
      <p:ext uri="{BB962C8B-B14F-4D97-AF65-F5344CB8AC3E}">
        <p14:creationId xmlns:p14="http://schemas.microsoft.com/office/powerpoint/2010/main" val="2685696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072B97-BDF6-418B-A722-810D1DE3E581}" type="datetimeFigureOut">
              <a:rPr lang="en-US" smtClean="0"/>
              <a:t>11/28/2019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E90BE6-BF57-4690-92E5-165BBB7A3647}" type="slidenum">
              <a:rPr lang="en-US" smtClean="0"/>
              <a:t>‹#›</a:t>
            </a:fld>
            <a:endParaRPr lang="en-US"/>
          </a:p>
        </p:txBody>
      </p:sp>
    </p:spTree>
    <p:extLst>
      <p:ext uri="{BB962C8B-B14F-4D97-AF65-F5344CB8AC3E}">
        <p14:creationId xmlns:p14="http://schemas.microsoft.com/office/powerpoint/2010/main" val="3769127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E1072B97-BDF6-418B-A722-810D1DE3E581}" type="datetimeFigureOut">
              <a:rPr lang="en-US" smtClean="0"/>
              <a:t>11/28/2019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E90BE6-BF57-4690-92E5-165BBB7A3647}" type="slidenum">
              <a:rPr lang="en-US" smtClean="0"/>
              <a:t>‹#›</a:t>
            </a:fld>
            <a:endParaRPr lang="en-US"/>
          </a:p>
        </p:txBody>
      </p:sp>
    </p:spTree>
    <p:extLst>
      <p:ext uri="{BB962C8B-B14F-4D97-AF65-F5344CB8AC3E}">
        <p14:creationId xmlns:p14="http://schemas.microsoft.com/office/powerpoint/2010/main" val="3434217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E1072B97-BDF6-418B-A722-810D1DE3E581}" type="datetimeFigureOut">
              <a:rPr lang="en-US" smtClean="0"/>
              <a:t>11/28/2019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E90BE6-BF57-4690-92E5-165BBB7A3647}" type="slidenum">
              <a:rPr lang="en-US" smtClean="0"/>
              <a:t>‹#›</a:t>
            </a:fld>
            <a:endParaRPr lang="en-US"/>
          </a:p>
        </p:txBody>
      </p:sp>
    </p:spTree>
    <p:extLst>
      <p:ext uri="{BB962C8B-B14F-4D97-AF65-F5344CB8AC3E}">
        <p14:creationId xmlns:p14="http://schemas.microsoft.com/office/powerpoint/2010/main" val="3668760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E1072B97-BDF6-418B-A722-810D1DE3E581}" type="datetimeFigureOut">
              <a:rPr lang="en-US" smtClean="0"/>
              <a:t>11/28/2019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9FE90BE6-BF57-4690-92E5-165BBB7A3647}" type="slidenum">
              <a:rPr lang="en-US" smtClean="0"/>
              <a:t>‹#›</a:t>
            </a:fld>
            <a:endParaRPr lang="en-US"/>
          </a:p>
        </p:txBody>
      </p:sp>
    </p:spTree>
    <p:extLst>
      <p:ext uri="{BB962C8B-B14F-4D97-AF65-F5344CB8AC3E}">
        <p14:creationId xmlns:p14="http://schemas.microsoft.com/office/powerpoint/2010/main" val="8907631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9" Type="http://schemas.openxmlformats.org/officeDocument/2006/relationships/image" Target="../media/image38.png"/><Relationship Id="rId3" Type="http://schemas.openxmlformats.org/officeDocument/2006/relationships/image" Target="../media/image2.svg"/><Relationship Id="rId21" Type="http://schemas.openxmlformats.org/officeDocument/2006/relationships/image" Target="../media/image20.png"/><Relationship Id="rId34" Type="http://schemas.openxmlformats.org/officeDocument/2006/relationships/image" Target="../media/image33.svg"/><Relationship Id="rId42" Type="http://schemas.openxmlformats.org/officeDocument/2006/relationships/image" Target="../media/image41.sv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41"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svg"/><Relationship Id="rId37" Type="http://schemas.openxmlformats.org/officeDocument/2006/relationships/image" Target="../media/image36.png"/><Relationship Id="rId40" Type="http://schemas.openxmlformats.org/officeDocument/2006/relationships/image" Target="../media/image39.svg"/><Relationship Id="rId5" Type="http://schemas.openxmlformats.org/officeDocument/2006/relationships/image" Target="../media/image4.pn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7.svg"/><Relationship Id="rId36" Type="http://schemas.openxmlformats.org/officeDocument/2006/relationships/image" Target="../media/image35.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svg"/><Relationship Id="rId35" Type="http://schemas.openxmlformats.org/officeDocument/2006/relationships/image" Target="../media/image34.png"/><Relationship Id="rId43"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D2EA7DC6-A42A-4AE9-9691-6568B819AA4F}"/>
              </a:ext>
            </a:extLst>
          </p:cNvPr>
          <p:cNvGrpSpPr/>
          <p:nvPr/>
        </p:nvGrpSpPr>
        <p:grpSpPr>
          <a:xfrm>
            <a:off x="29403979" y="4440896"/>
            <a:ext cx="13527101" cy="20311960"/>
            <a:chOff x="29386504" y="20525875"/>
            <a:chExt cx="13542170" cy="8066883"/>
          </a:xfrm>
        </p:grpSpPr>
        <p:sp>
          <p:nvSpPr>
            <p:cNvPr id="51" name="Rectangle 50">
              <a:extLst>
                <a:ext uri="{FF2B5EF4-FFF2-40B4-BE49-F238E27FC236}">
                  <a16:creationId xmlns:a16="http://schemas.microsoft.com/office/drawing/2014/main" id="{6990C9FF-1DCC-4019-AC1C-3AA57F5114CF}"/>
                </a:ext>
              </a:extLst>
            </p:cNvPr>
            <p:cNvSpPr/>
            <p:nvPr/>
          </p:nvSpPr>
          <p:spPr>
            <a:xfrm>
              <a:off x="29386504" y="20560034"/>
              <a:ext cx="13533120" cy="80327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A7ABF2D-5452-4843-AB3B-9BBE370349E4}"/>
                </a:ext>
              </a:extLst>
            </p:cNvPr>
            <p:cNvSpPr/>
            <p:nvPr/>
          </p:nvSpPr>
          <p:spPr>
            <a:xfrm>
              <a:off x="29395554" y="20525875"/>
              <a:ext cx="13533120" cy="7263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err="1">
                  <a:latin typeface="Arial" panose="020B0604020202020204" pitchFamily="34" charset="0"/>
                  <a:cs typeface="Arial" panose="020B0604020202020204" pitchFamily="34" charset="0"/>
                </a:rPr>
                <a:t>Turmites</a:t>
              </a:r>
              <a:endParaRPr lang="en-US" sz="5400" dirty="0">
                <a:latin typeface="Arial" panose="020B0604020202020204" pitchFamily="34" charset="0"/>
                <a:cs typeface="Arial" panose="020B0604020202020204" pitchFamily="34" charset="0"/>
              </a:endParaRPr>
            </a:p>
          </p:txBody>
        </p:sp>
      </p:grpSp>
      <p:sp>
        <p:nvSpPr>
          <p:cNvPr id="66" name="TextBox 65">
            <a:extLst>
              <a:ext uri="{FF2B5EF4-FFF2-40B4-BE49-F238E27FC236}">
                <a16:creationId xmlns:a16="http://schemas.microsoft.com/office/drawing/2014/main" id="{C0768830-9E85-4353-B9A8-C4DC3014F620}"/>
              </a:ext>
            </a:extLst>
          </p:cNvPr>
          <p:cNvSpPr txBox="1"/>
          <p:nvPr/>
        </p:nvSpPr>
        <p:spPr>
          <a:xfrm>
            <a:off x="29643698" y="6564127"/>
            <a:ext cx="13035582" cy="17404765"/>
          </a:xfrm>
          <a:prstGeom prst="rect">
            <a:avLst/>
          </a:prstGeom>
          <a:noFill/>
        </p:spPr>
        <p:txBody>
          <a:bodyPr wrap="square" rtlCol="0">
            <a:spAutoFit/>
          </a:bodyPr>
          <a:lstStyle/>
          <a:p>
            <a:r>
              <a:rPr lang="en-US" sz="4000" dirty="0" err="1"/>
              <a:t>Turmites</a:t>
            </a:r>
            <a:r>
              <a:rPr lang="en-US" sz="4000" dirty="0"/>
              <a:t> are a generalized form of Langton’s Ant, where the ant now also possess an internal ‘state’ which it is aware of at all times. By deliberately creating specific rules for the ant, specific patterns can be generated. </a:t>
            </a:r>
            <a:r>
              <a:rPr lang="en-US" sz="4000" dirty="0" err="1"/>
              <a:t>Turmites</a:t>
            </a:r>
            <a:r>
              <a:rPr lang="en-US" sz="4000" dirty="0"/>
              <a:t> have been proved to be universal and equal to a Turing machine. For these examples, there are two states for the </a:t>
            </a:r>
            <a:r>
              <a:rPr lang="en-US" sz="4000" dirty="0" err="1"/>
              <a:t>Turmites</a:t>
            </a:r>
            <a:r>
              <a:rPr lang="en-US" sz="4000" dirty="0"/>
              <a:t>.</a:t>
            </a:r>
          </a:p>
          <a:p>
            <a:endParaRPr lang="en-US" sz="1200" dirty="0"/>
          </a:p>
          <a:p>
            <a:r>
              <a:rPr lang="en-US" sz="4000" dirty="0"/>
              <a:t>Spiral</a:t>
            </a:r>
          </a:p>
          <a:p>
            <a:endParaRPr lang="en-US" sz="4000" dirty="0"/>
          </a:p>
          <a:p>
            <a:endParaRPr lang="en-US" sz="4000" dirty="0"/>
          </a:p>
          <a:p>
            <a:endParaRPr lang="en-US" sz="4000" dirty="0"/>
          </a:p>
          <a:p>
            <a:endParaRPr lang="en-US" sz="4000" dirty="0"/>
          </a:p>
          <a:p>
            <a:endParaRPr lang="en-US" sz="4000" dirty="0"/>
          </a:p>
          <a:p>
            <a:endParaRPr lang="en-US" sz="4000" dirty="0"/>
          </a:p>
          <a:p>
            <a:endParaRPr lang="en-US" sz="4000" dirty="0"/>
          </a:p>
          <a:p>
            <a:endParaRPr lang="en-US" sz="4000" dirty="0"/>
          </a:p>
          <a:p>
            <a:endParaRPr lang="en-US" sz="4000" dirty="0"/>
          </a:p>
          <a:p>
            <a:endParaRPr lang="en-US" sz="900" dirty="0"/>
          </a:p>
          <a:p>
            <a:endParaRPr lang="en-US" sz="2400" dirty="0"/>
          </a:p>
          <a:p>
            <a:endParaRPr lang="en-US" sz="1600" dirty="0"/>
          </a:p>
          <a:p>
            <a:r>
              <a:rPr lang="en-US" sz="4000" dirty="0"/>
              <a:t>Golden Ratio</a:t>
            </a:r>
          </a:p>
          <a:p>
            <a:endParaRPr lang="en-US" sz="4000" dirty="0"/>
          </a:p>
          <a:p>
            <a:endParaRPr lang="en-US" sz="4000" dirty="0"/>
          </a:p>
          <a:p>
            <a:endParaRPr lang="en-US" sz="4000" dirty="0"/>
          </a:p>
          <a:p>
            <a:endParaRPr lang="en-US" sz="4000" dirty="0"/>
          </a:p>
          <a:p>
            <a:endParaRPr lang="en-US" sz="4000" dirty="0"/>
          </a:p>
          <a:p>
            <a:endParaRPr lang="en-US" sz="4000" dirty="0"/>
          </a:p>
          <a:p>
            <a:endParaRPr lang="en-US" sz="4000" dirty="0"/>
          </a:p>
          <a:p>
            <a:endParaRPr lang="en-US" sz="4000" dirty="0"/>
          </a:p>
          <a:p>
            <a:endParaRPr lang="en-US" sz="4000" dirty="0"/>
          </a:p>
        </p:txBody>
      </p:sp>
      <p:grpSp>
        <p:nvGrpSpPr>
          <p:cNvPr id="41" name="Group 40">
            <a:extLst>
              <a:ext uri="{FF2B5EF4-FFF2-40B4-BE49-F238E27FC236}">
                <a16:creationId xmlns:a16="http://schemas.microsoft.com/office/drawing/2014/main" id="{BA836C55-66A2-4F3E-AFE2-A524D271B3BA}"/>
              </a:ext>
            </a:extLst>
          </p:cNvPr>
          <p:cNvGrpSpPr/>
          <p:nvPr/>
        </p:nvGrpSpPr>
        <p:grpSpPr>
          <a:xfrm>
            <a:off x="15179039" y="4440895"/>
            <a:ext cx="13533121" cy="16241390"/>
            <a:chOff x="15316200" y="4186987"/>
            <a:chExt cx="13258801" cy="18023958"/>
          </a:xfrm>
        </p:grpSpPr>
        <p:sp>
          <p:nvSpPr>
            <p:cNvPr id="42" name="Rectangle 41">
              <a:extLst>
                <a:ext uri="{FF2B5EF4-FFF2-40B4-BE49-F238E27FC236}">
                  <a16:creationId xmlns:a16="http://schemas.microsoft.com/office/drawing/2014/main" id="{F68972A9-A0B9-4A2C-89F2-3C6BCB4AFE06}"/>
                </a:ext>
              </a:extLst>
            </p:cNvPr>
            <p:cNvSpPr/>
            <p:nvPr/>
          </p:nvSpPr>
          <p:spPr>
            <a:xfrm>
              <a:off x="15316200" y="4186990"/>
              <a:ext cx="13258800" cy="180239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C6D12AFD-3C0A-4C20-9311-A26D086BE547}"/>
                </a:ext>
              </a:extLst>
            </p:cNvPr>
            <p:cNvSpPr/>
            <p:nvPr/>
          </p:nvSpPr>
          <p:spPr>
            <a:xfrm>
              <a:off x="15316201" y="4186987"/>
              <a:ext cx="13258800" cy="202951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Arial" panose="020B0604020202020204" pitchFamily="34" charset="0"/>
                  <a:cs typeface="Arial" panose="020B0604020202020204" pitchFamily="34" charset="0"/>
                </a:rPr>
                <a:t>Three Phases of Behavior Visualized</a:t>
              </a:r>
            </a:p>
          </p:txBody>
        </p:sp>
      </p:grpSp>
      <p:sp>
        <p:nvSpPr>
          <p:cNvPr id="2" name="Rectangle 1">
            <a:extLst>
              <a:ext uri="{FF2B5EF4-FFF2-40B4-BE49-F238E27FC236}">
                <a16:creationId xmlns:a16="http://schemas.microsoft.com/office/drawing/2014/main" id="{1D531B50-DEA0-4066-BEAE-9D839A72FE93}"/>
              </a:ext>
            </a:extLst>
          </p:cNvPr>
          <p:cNvSpPr/>
          <p:nvPr/>
        </p:nvSpPr>
        <p:spPr>
          <a:xfrm>
            <a:off x="960120" y="897430"/>
            <a:ext cx="41970960" cy="301752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atin typeface="Arial" panose="020B0604020202020204" pitchFamily="34" charset="0"/>
                <a:cs typeface="Arial" panose="020B0604020202020204" pitchFamily="34" charset="0"/>
              </a:rPr>
              <a:t>Langton’s Ant</a:t>
            </a:r>
          </a:p>
          <a:p>
            <a:pPr algn="ctr"/>
            <a:r>
              <a:rPr lang="en-US" sz="6000" dirty="0">
                <a:latin typeface="Arial" panose="020B0604020202020204" pitchFamily="34" charset="0"/>
                <a:cs typeface="Arial" panose="020B0604020202020204" pitchFamily="34" charset="0"/>
              </a:rPr>
              <a:t>Hope Lee</a:t>
            </a:r>
          </a:p>
        </p:txBody>
      </p:sp>
      <p:sp>
        <p:nvSpPr>
          <p:cNvPr id="6" name="Rectangle 5">
            <a:extLst>
              <a:ext uri="{FF2B5EF4-FFF2-40B4-BE49-F238E27FC236}">
                <a16:creationId xmlns:a16="http://schemas.microsoft.com/office/drawing/2014/main" id="{B371812B-4598-4D3E-A368-60B2355A7127}"/>
              </a:ext>
            </a:extLst>
          </p:cNvPr>
          <p:cNvSpPr/>
          <p:nvPr/>
        </p:nvSpPr>
        <p:spPr>
          <a:xfrm>
            <a:off x="29072122" y="29958632"/>
            <a:ext cx="14650636" cy="2695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dirty="0">
                <a:solidFill>
                  <a:schemeClr val="tx1"/>
                </a:solidFill>
              </a:rPr>
              <a:t>Wang, </a:t>
            </a:r>
            <a:r>
              <a:rPr lang="en-US" dirty="0" err="1">
                <a:solidFill>
                  <a:schemeClr val="tx1"/>
                </a:solidFill>
              </a:rPr>
              <a:t>Xingyuan</a:t>
            </a:r>
            <a:r>
              <a:rPr lang="en-US" dirty="0">
                <a:solidFill>
                  <a:schemeClr val="tx1"/>
                </a:solidFill>
              </a:rPr>
              <a:t>, and </a:t>
            </a:r>
            <a:r>
              <a:rPr lang="en-US" dirty="0" err="1">
                <a:solidFill>
                  <a:schemeClr val="tx1"/>
                </a:solidFill>
              </a:rPr>
              <a:t>Dahai</a:t>
            </a:r>
            <a:r>
              <a:rPr lang="en-US" dirty="0">
                <a:solidFill>
                  <a:schemeClr val="tx1"/>
                </a:solidFill>
              </a:rPr>
              <a:t> Xu. “A Novel Image Encryption Scheme Using Chaos and Langton’s Ant Cellular Automaton.” </a:t>
            </a:r>
            <a:r>
              <a:rPr lang="en-US" i="1" dirty="0">
                <a:solidFill>
                  <a:schemeClr val="tx1"/>
                </a:solidFill>
              </a:rPr>
              <a:t>Nonlinear Dynamics</a:t>
            </a:r>
            <a:r>
              <a:rPr lang="en-US" dirty="0">
                <a:solidFill>
                  <a:schemeClr val="tx1"/>
                </a:solidFill>
              </a:rPr>
              <a:t>, vol. 79, no. 4, 2014, pp. 2449–2456., doi:10.1007/s11071-014-1824-0</a:t>
            </a:r>
            <a:r>
              <a:rPr lang="en-US" dirty="0"/>
              <a:t>.</a:t>
            </a:r>
            <a:endParaRPr lang="en-US" dirty="0">
              <a:solidFill>
                <a:schemeClr val="tx1"/>
              </a:solidFill>
            </a:endParaRPr>
          </a:p>
          <a:p>
            <a:pPr marL="457200" indent="-457200">
              <a:buFont typeface="Arial" panose="020B0604020202020204" pitchFamily="34" charset="0"/>
              <a:buChar char="•"/>
            </a:pPr>
            <a:r>
              <a:rPr lang="en-US" dirty="0" err="1">
                <a:solidFill>
                  <a:schemeClr val="tx1"/>
                </a:solidFill>
              </a:rPr>
              <a:t>Eggertsson</a:t>
            </a:r>
            <a:r>
              <a:rPr lang="en-US" dirty="0">
                <a:solidFill>
                  <a:schemeClr val="tx1"/>
                </a:solidFill>
              </a:rPr>
              <a:t>, Hannes P. </a:t>
            </a:r>
            <a:r>
              <a:rPr lang="en-US" i="1" dirty="0" err="1">
                <a:solidFill>
                  <a:schemeClr val="tx1"/>
                </a:solidFill>
              </a:rPr>
              <a:t>Turmites</a:t>
            </a:r>
            <a:r>
              <a:rPr lang="en-US" dirty="0">
                <a:solidFill>
                  <a:schemeClr val="tx1"/>
                </a:solidFill>
              </a:rPr>
              <a:t>. 17 Mar. 2014, notendur.hi.is/</a:t>
            </a:r>
            <a:r>
              <a:rPr lang="en-US" dirty="0" err="1">
                <a:solidFill>
                  <a:schemeClr val="tx1"/>
                </a:solidFill>
              </a:rPr>
              <a:t>hh</a:t>
            </a:r>
            <a:r>
              <a:rPr lang="en-US" dirty="0">
                <a:solidFill>
                  <a:schemeClr val="tx1"/>
                </a:solidFill>
              </a:rPr>
              <a:t>/</a:t>
            </a:r>
            <a:r>
              <a:rPr lang="en-US" dirty="0" err="1">
                <a:solidFill>
                  <a:schemeClr val="tx1"/>
                </a:solidFill>
              </a:rPr>
              <a:t>kennsla</a:t>
            </a:r>
            <a:r>
              <a:rPr lang="en-US" dirty="0">
                <a:solidFill>
                  <a:schemeClr val="tx1"/>
                </a:solidFill>
              </a:rPr>
              <a:t>/</a:t>
            </a:r>
            <a:r>
              <a:rPr lang="en-US" dirty="0" err="1">
                <a:solidFill>
                  <a:schemeClr val="tx1"/>
                </a:solidFill>
              </a:rPr>
              <a:t>rrr</a:t>
            </a:r>
            <a:r>
              <a:rPr lang="en-US" dirty="0">
                <a:solidFill>
                  <a:schemeClr val="tx1"/>
                </a:solidFill>
              </a:rPr>
              <a:t>/turmites_HannesPetur.pdf.</a:t>
            </a:r>
          </a:p>
          <a:p>
            <a:pPr marL="457200" indent="-457200">
              <a:buFont typeface="Arial" panose="020B0604020202020204" pitchFamily="34" charset="0"/>
              <a:buChar char="•"/>
            </a:pPr>
            <a:r>
              <a:rPr lang="en-US" dirty="0">
                <a:solidFill>
                  <a:schemeClr val="tx1"/>
                </a:solidFill>
              </a:rPr>
              <a:t>Moreira, </a:t>
            </a:r>
            <a:r>
              <a:rPr lang="en-US" dirty="0" err="1">
                <a:solidFill>
                  <a:schemeClr val="tx1"/>
                </a:solidFill>
              </a:rPr>
              <a:t>AndreS</a:t>
            </a:r>
            <a:r>
              <a:rPr lang="en-US" dirty="0">
                <a:solidFill>
                  <a:schemeClr val="tx1"/>
                </a:solidFill>
              </a:rPr>
              <a:t>, et al. “Dynamical Behavior and Complexity of Langton's Ant.” </a:t>
            </a:r>
            <a:r>
              <a:rPr lang="en-US" i="1" dirty="0">
                <a:solidFill>
                  <a:schemeClr val="tx1"/>
                </a:solidFill>
              </a:rPr>
              <a:t>Complexity</a:t>
            </a:r>
            <a:r>
              <a:rPr lang="en-US" dirty="0">
                <a:solidFill>
                  <a:schemeClr val="tx1"/>
                </a:solidFill>
              </a:rPr>
              <a:t>, vol. 6, no. 4, 2001, pp. 46–52., doi:10.1002/cplx.1042.</a:t>
            </a:r>
          </a:p>
          <a:p>
            <a:pPr marL="457200" indent="-457200">
              <a:buFont typeface="Arial" panose="020B0604020202020204" pitchFamily="34" charset="0"/>
              <a:buChar char="•"/>
            </a:pPr>
            <a:r>
              <a:rPr lang="en-US" dirty="0" err="1">
                <a:solidFill>
                  <a:schemeClr val="tx1"/>
                </a:solidFill>
              </a:rPr>
              <a:t>Bunimovich</a:t>
            </a:r>
            <a:r>
              <a:rPr lang="en-US" dirty="0">
                <a:solidFill>
                  <a:schemeClr val="tx1"/>
                </a:solidFill>
              </a:rPr>
              <a:t>, L. A., and S. E. </a:t>
            </a:r>
            <a:r>
              <a:rPr lang="en-US" dirty="0" err="1">
                <a:solidFill>
                  <a:schemeClr val="tx1"/>
                </a:solidFill>
              </a:rPr>
              <a:t>Troubetzkoy</a:t>
            </a:r>
            <a:r>
              <a:rPr lang="en-US" dirty="0">
                <a:solidFill>
                  <a:schemeClr val="tx1"/>
                </a:solidFill>
              </a:rPr>
              <a:t>. “Recurrence Properties of Lorentz Lattice Gas Cellular Automata.” </a:t>
            </a:r>
            <a:r>
              <a:rPr lang="en-US" i="1" dirty="0">
                <a:solidFill>
                  <a:schemeClr val="tx1"/>
                </a:solidFill>
              </a:rPr>
              <a:t>Journal of Statistical Physics</a:t>
            </a:r>
            <a:r>
              <a:rPr lang="en-US" dirty="0">
                <a:solidFill>
                  <a:schemeClr val="tx1"/>
                </a:solidFill>
              </a:rPr>
              <a:t>, vol. 67, no. 1-2, 1991, pp. 289–302., doi:10.1007/bf01049035.</a:t>
            </a:r>
          </a:p>
          <a:p>
            <a:pPr marL="457200" indent="-457200">
              <a:buFont typeface="Arial" panose="020B0604020202020204" pitchFamily="34" charset="0"/>
              <a:buChar char="•"/>
            </a:pPr>
            <a:r>
              <a:rPr lang="en-US" dirty="0">
                <a:solidFill>
                  <a:schemeClr val="tx1"/>
                </a:solidFill>
              </a:rPr>
              <a:t>Langton, Christopher G. “Studying Artificial Life with Cellular Automata.” </a:t>
            </a:r>
            <a:r>
              <a:rPr lang="en-US" i="1" dirty="0" err="1">
                <a:solidFill>
                  <a:schemeClr val="tx1"/>
                </a:solidFill>
              </a:rPr>
              <a:t>Physica</a:t>
            </a:r>
            <a:r>
              <a:rPr lang="en-US" i="1" dirty="0">
                <a:solidFill>
                  <a:schemeClr val="tx1"/>
                </a:solidFill>
              </a:rPr>
              <a:t> D: Nonlinear Phenomena</a:t>
            </a:r>
            <a:r>
              <a:rPr lang="en-US" dirty="0">
                <a:solidFill>
                  <a:schemeClr val="tx1"/>
                </a:solidFill>
              </a:rPr>
              <a:t>, vol. 22, no. 1-3, 1986, pp. 120–149., doi:10.1016/0167-2789(86)90237-x</a:t>
            </a:r>
            <a:r>
              <a:rPr lang="en-US" dirty="0"/>
              <a:t>.</a:t>
            </a:r>
          </a:p>
        </p:txBody>
      </p:sp>
      <p:grpSp>
        <p:nvGrpSpPr>
          <p:cNvPr id="36" name="Group 35">
            <a:extLst>
              <a:ext uri="{FF2B5EF4-FFF2-40B4-BE49-F238E27FC236}">
                <a16:creationId xmlns:a16="http://schemas.microsoft.com/office/drawing/2014/main" id="{F9B3EB52-8900-4F2A-8896-81F091A80911}"/>
              </a:ext>
            </a:extLst>
          </p:cNvPr>
          <p:cNvGrpSpPr/>
          <p:nvPr/>
        </p:nvGrpSpPr>
        <p:grpSpPr>
          <a:xfrm>
            <a:off x="960120" y="4490267"/>
            <a:ext cx="13533120" cy="20262592"/>
            <a:chOff x="1371600" y="4186988"/>
            <a:chExt cx="13258800" cy="10250904"/>
          </a:xfrm>
        </p:grpSpPr>
        <p:sp>
          <p:nvSpPr>
            <p:cNvPr id="3" name="Rectangle 2">
              <a:extLst>
                <a:ext uri="{FF2B5EF4-FFF2-40B4-BE49-F238E27FC236}">
                  <a16:creationId xmlns:a16="http://schemas.microsoft.com/office/drawing/2014/main" id="{A76D595B-F85B-4E40-84A9-3BFEC7C4A6EB}"/>
                </a:ext>
              </a:extLst>
            </p:cNvPr>
            <p:cNvSpPr/>
            <p:nvPr/>
          </p:nvSpPr>
          <p:spPr>
            <a:xfrm>
              <a:off x="1371600" y="4186989"/>
              <a:ext cx="13258800" cy="102509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D7E4A030-3103-4E2C-B7DD-3277814714C0}"/>
                </a:ext>
              </a:extLst>
            </p:cNvPr>
            <p:cNvSpPr/>
            <p:nvPr/>
          </p:nvSpPr>
          <p:spPr>
            <a:xfrm>
              <a:off x="1371600" y="4186988"/>
              <a:ext cx="13258800" cy="92519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Arial" panose="020B0604020202020204" pitchFamily="34" charset="0"/>
                  <a:cs typeface="Arial" panose="020B0604020202020204" pitchFamily="34" charset="0"/>
                </a:rPr>
                <a:t>Introduction</a:t>
              </a:r>
              <a:endParaRPr lang="en-US" sz="2000" dirty="0">
                <a:latin typeface="Arial" panose="020B0604020202020204" pitchFamily="34" charset="0"/>
                <a:cs typeface="Arial" panose="020B0604020202020204" pitchFamily="34" charset="0"/>
              </a:endParaRPr>
            </a:p>
          </p:txBody>
        </p:sp>
      </p:grpSp>
      <p:sp>
        <p:nvSpPr>
          <p:cNvPr id="9" name="TextBox 8">
            <a:extLst>
              <a:ext uri="{FF2B5EF4-FFF2-40B4-BE49-F238E27FC236}">
                <a16:creationId xmlns:a16="http://schemas.microsoft.com/office/drawing/2014/main" id="{877CB2A0-A35A-40F0-A207-13062962CF79}"/>
              </a:ext>
            </a:extLst>
          </p:cNvPr>
          <p:cNvSpPr txBox="1"/>
          <p:nvPr/>
        </p:nvSpPr>
        <p:spPr>
          <a:xfrm>
            <a:off x="1323473" y="6704078"/>
            <a:ext cx="12753473" cy="17912596"/>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Langton’s Ant is a variety of cellular automata, similar to  Conway’s game of Life. The set-up and rules for Langton’s Ant’s basic algorithm is very straightforward. The simulation consists of a grid whose cells can be either black or white, with basic simulations starting with a fully white grid. An ant is then positioned at some initial starting location and its subsequent motion governed by two rules:</a:t>
            </a:r>
          </a:p>
          <a:p>
            <a:endParaRPr lang="en-US" sz="2000" dirty="0">
              <a:latin typeface="Arial" panose="020B0604020202020204" pitchFamily="34" charset="0"/>
              <a:cs typeface="Arial" panose="020B0604020202020204" pitchFamily="34" charset="0"/>
            </a:endParaRPr>
          </a:p>
          <a:p>
            <a:pPr marL="742950" indent="-742950">
              <a:buAutoNum type="arabicPeriod"/>
            </a:pPr>
            <a:r>
              <a:rPr lang="en-US" sz="4000" dirty="0">
                <a:latin typeface="Arial" panose="020B0604020202020204" pitchFamily="34" charset="0"/>
                <a:cs typeface="Arial" panose="020B0604020202020204" pitchFamily="34" charset="0"/>
              </a:rPr>
              <a:t>If at a white cell, turn 90 degrees right, flip the cell color, then move forward one cell</a:t>
            </a:r>
          </a:p>
          <a:p>
            <a:pPr marL="742950" indent="-742950">
              <a:buAutoNum type="arabicPeriod"/>
            </a:pPr>
            <a:r>
              <a:rPr lang="en-US" sz="4000" dirty="0">
                <a:latin typeface="Arial" panose="020B0604020202020204" pitchFamily="34" charset="0"/>
                <a:cs typeface="Arial" panose="020B0604020202020204" pitchFamily="34" charset="0"/>
              </a:rPr>
              <a:t>If at a black cell, turn 90 degrees left, flip the cell color, then move forward one cell</a:t>
            </a:r>
          </a:p>
          <a:p>
            <a:endParaRPr lang="en-US" dirty="0">
              <a:latin typeface="Arial" panose="020B0604020202020204" pitchFamily="34" charset="0"/>
              <a:cs typeface="Arial" panose="020B0604020202020204" pitchFamily="34" charset="0"/>
            </a:endParaRPr>
          </a:p>
          <a:p>
            <a:pPr algn="ctr"/>
            <a:r>
              <a:rPr lang="en-US" sz="4000" dirty="0">
                <a:latin typeface="Arial" panose="020B0604020202020204" pitchFamily="34" charset="0"/>
                <a:cs typeface="Arial" panose="020B0604020202020204" pitchFamily="34" charset="0"/>
              </a:rPr>
              <a:t>Demonstration of behavior of ant at a white cell:</a:t>
            </a:r>
          </a:p>
          <a:p>
            <a:pPr algn="ctr"/>
            <a:endParaRPr lang="en-US" sz="2000" dirty="0">
              <a:latin typeface="Arial" panose="020B0604020202020204" pitchFamily="34" charset="0"/>
              <a:cs typeface="Arial" panose="020B0604020202020204" pitchFamily="34" charset="0"/>
            </a:endParaRPr>
          </a:p>
          <a:p>
            <a:endParaRPr lang="en-US" sz="4000" dirty="0">
              <a:latin typeface="Arial" panose="020B0604020202020204" pitchFamily="34" charset="0"/>
              <a:cs typeface="Arial" panose="020B0604020202020204" pitchFamily="34" charset="0"/>
            </a:endParaRPr>
          </a:p>
          <a:p>
            <a:endParaRPr lang="en-US" sz="4000" dirty="0">
              <a:latin typeface="Arial" panose="020B0604020202020204" pitchFamily="34" charset="0"/>
              <a:cs typeface="Arial" panose="020B0604020202020204" pitchFamily="34" charset="0"/>
            </a:endParaRPr>
          </a:p>
          <a:p>
            <a:endParaRPr lang="en-US" sz="4000" dirty="0">
              <a:latin typeface="Arial" panose="020B0604020202020204" pitchFamily="34" charset="0"/>
              <a:cs typeface="Arial" panose="020B0604020202020204" pitchFamily="34" charset="0"/>
            </a:endParaRPr>
          </a:p>
          <a:p>
            <a:endParaRPr lang="en-US" sz="4000" dirty="0">
              <a:latin typeface="Arial" panose="020B0604020202020204" pitchFamily="34" charset="0"/>
              <a:cs typeface="Arial" panose="020B0604020202020204" pitchFamily="34" charset="0"/>
            </a:endParaRPr>
          </a:p>
          <a:p>
            <a:endParaRPr lang="en-US" sz="4000" dirty="0">
              <a:latin typeface="Arial" panose="020B0604020202020204" pitchFamily="34" charset="0"/>
              <a:cs typeface="Arial" panose="020B0604020202020204" pitchFamily="34" charset="0"/>
            </a:endParaRPr>
          </a:p>
          <a:p>
            <a:endParaRPr lang="en-US" sz="40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pPr algn="ctr"/>
            <a:r>
              <a:rPr lang="en-US" sz="4000" dirty="0">
                <a:latin typeface="Arial" panose="020B0604020202020204" pitchFamily="34" charset="0"/>
                <a:cs typeface="Arial" panose="020B0604020202020204" pitchFamily="34" charset="0"/>
              </a:rPr>
              <a:t>Demonstration of behavior of ant at a black cell:</a:t>
            </a:r>
          </a:p>
          <a:p>
            <a:endParaRPr lang="en-US" sz="4000" dirty="0">
              <a:latin typeface="Arial" panose="020B0604020202020204" pitchFamily="34" charset="0"/>
              <a:cs typeface="Arial" panose="020B0604020202020204" pitchFamily="34" charset="0"/>
            </a:endParaRPr>
          </a:p>
          <a:p>
            <a:endParaRPr lang="en-US" sz="4000" dirty="0">
              <a:latin typeface="Arial" panose="020B0604020202020204" pitchFamily="34" charset="0"/>
              <a:cs typeface="Arial" panose="020B0604020202020204" pitchFamily="34" charset="0"/>
            </a:endParaRPr>
          </a:p>
          <a:p>
            <a:endParaRPr lang="en-US" sz="4000" dirty="0">
              <a:latin typeface="Arial" panose="020B0604020202020204" pitchFamily="34" charset="0"/>
              <a:cs typeface="Arial" panose="020B0604020202020204" pitchFamily="34" charset="0"/>
            </a:endParaRPr>
          </a:p>
          <a:p>
            <a:endParaRPr lang="en-US" sz="4000" dirty="0">
              <a:latin typeface="Arial" panose="020B0604020202020204" pitchFamily="34" charset="0"/>
              <a:cs typeface="Arial" panose="020B0604020202020204" pitchFamily="34" charset="0"/>
            </a:endParaRPr>
          </a:p>
          <a:p>
            <a:endParaRPr lang="en-US" sz="4000" dirty="0">
              <a:latin typeface="Arial" panose="020B0604020202020204" pitchFamily="34" charset="0"/>
              <a:cs typeface="Arial" panose="020B0604020202020204" pitchFamily="34" charset="0"/>
            </a:endParaRPr>
          </a:p>
          <a:p>
            <a:endParaRPr lang="en-US" sz="4000" dirty="0">
              <a:latin typeface="Arial" panose="020B0604020202020204" pitchFamily="34" charset="0"/>
              <a:cs typeface="Arial" panose="020B0604020202020204" pitchFamily="34" charset="0"/>
            </a:endParaRPr>
          </a:p>
        </p:txBody>
      </p:sp>
      <p:grpSp>
        <p:nvGrpSpPr>
          <p:cNvPr id="37" name="Group 36">
            <a:extLst>
              <a:ext uri="{FF2B5EF4-FFF2-40B4-BE49-F238E27FC236}">
                <a16:creationId xmlns:a16="http://schemas.microsoft.com/office/drawing/2014/main" id="{1F955FDE-C99C-4200-964C-FEB1282450E1}"/>
              </a:ext>
            </a:extLst>
          </p:cNvPr>
          <p:cNvGrpSpPr/>
          <p:nvPr/>
        </p:nvGrpSpPr>
        <p:grpSpPr>
          <a:xfrm>
            <a:off x="960120" y="24965317"/>
            <a:ext cx="13533120" cy="7149457"/>
            <a:chOff x="1371600" y="15170725"/>
            <a:chExt cx="13441680" cy="16640770"/>
          </a:xfrm>
        </p:grpSpPr>
        <p:sp>
          <p:nvSpPr>
            <p:cNvPr id="7" name="Rectangle 6">
              <a:extLst>
                <a:ext uri="{FF2B5EF4-FFF2-40B4-BE49-F238E27FC236}">
                  <a16:creationId xmlns:a16="http://schemas.microsoft.com/office/drawing/2014/main" id="{62652DCE-21BC-42EE-91C1-07376AF6BC25}"/>
                </a:ext>
              </a:extLst>
            </p:cNvPr>
            <p:cNvSpPr/>
            <p:nvPr/>
          </p:nvSpPr>
          <p:spPr>
            <a:xfrm>
              <a:off x="1371600" y="15170727"/>
              <a:ext cx="13441680" cy="166407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5E26C29-88BF-4A49-A31E-0F849C12FA9F}"/>
                </a:ext>
              </a:extLst>
            </p:cNvPr>
            <p:cNvSpPr/>
            <p:nvPr/>
          </p:nvSpPr>
          <p:spPr>
            <a:xfrm>
              <a:off x="1371600" y="15170725"/>
              <a:ext cx="13441680" cy="425663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Arial" panose="020B0604020202020204" pitchFamily="34" charset="0"/>
                  <a:cs typeface="Arial" panose="020B0604020202020204" pitchFamily="34" charset="0"/>
                </a:rPr>
                <a:t>Phases of Behavior</a:t>
              </a:r>
            </a:p>
          </p:txBody>
        </p:sp>
      </p:grpSp>
      <p:grpSp>
        <p:nvGrpSpPr>
          <p:cNvPr id="54" name="Group 53">
            <a:extLst>
              <a:ext uri="{FF2B5EF4-FFF2-40B4-BE49-F238E27FC236}">
                <a16:creationId xmlns:a16="http://schemas.microsoft.com/office/drawing/2014/main" id="{F0C78139-2BAC-4203-A2B4-F64E9ADDE24B}"/>
              </a:ext>
            </a:extLst>
          </p:cNvPr>
          <p:cNvGrpSpPr/>
          <p:nvPr/>
        </p:nvGrpSpPr>
        <p:grpSpPr>
          <a:xfrm>
            <a:off x="17352910" y="16763588"/>
            <a:ext cx="9162847" cy="3554244"/>
            <a:chOff x="17627740" y="17125769"/>
            <a:chExt cx="9162847" cy="3554244"/>
          </a:xfrm>
        </p:grpSpPr>
        <p:pic>
          <p:nvPicPr>
            <p:cNvPr id="17" name="Graphic 16">
              <a:extLst>
                <a:ext uri="{FF2B5EF4-FFF2-40B4-BE49-F238E27FC236}">
                  <a16:creationId xmlns:a16="http://schemas.microsoft.com/office/drawing/2014/main" id="{7F07479F-2BB6-484E-9B54-DC984B7525A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565" t="5043" r="5615" b="922"/>
            <a:stretch/>
          </p:blipFill>
          <p:spPr>
            <a:xfrm>
              <a:off x="22218587" y="17125769"/>
              <a:ext cx="4572000" cy="3554244"/>
            </a:xfrm>
            <a:prstGeom prst="rect">
              <a:avLst/>
            </a:prstGeom>
          </p:spPr>
        </p:pic>
        <p:pic>
          <p:nvPicPr>
            <p:cNvPr id="25" name="Picture 24">
              <a:extLst>
                <a:ext uri="{FF2B5EF4-FFF2-40B4-BE49-F238E27FC236}">
                  <a16:creationId xmlns:a16="http://schemas.microsoft.com/office/drawing/2014/main" id="{4C207CC4-758E-4DFE-B991-3521F63CE1B5}"/>
                </a:ext>
              </a:extLst>
            </p:cNvPr>
            <p:cNvPicPr>
              <a:picLocks noChangeAspect="1"/>
            </p:cNvPicPr>
            <p:nvPr/>
          </p:nvPicPr>
          <p:blipFill rotWithShape="1">
            <a:blip r:embed="rId4">
              <a:extLst>
                <a:ext uri="{28A0092B-C50C-407E-A947-70E740481C1C}">
                  <a14:useLocalDpi xmlns:a14="http://schemas.microsoft.com/office/drawing/2010/main" val="0"/>
                </a:ext>
              </a:extLst>
            </a:blip>
            <a:srcRect l="5948" t="4732" r="7536"/>
            <a:stretch/>
          </p:blipFill>
          <p:spPr>
            <a:xfrm>
              <a:off x="17627740" y="17130699"/>
              <a:ext cx="4297680" cy="3549314"/>
            </a:xfrm>
            <a:prstGeom prst="rect">
              <a:avLst/>
            </a:prstGeom>
          </p:spPr>
        </p:pic>
      </p:grpSp>
      <p:grpSp>
        <p:nvGrpSpPr>
          <p:cNvPr id="39" name="Group 38">
            <a:extLst>
              <a:ext uri="{FF2B5EF4-FFF2-40B4-BE49-F238E27FC236}">
                <a16:creationId xmlns:a16="http://schemas.microsoft.com/office/drawing/2014/main" id="{5BB676E2-12BB-4042-89FD-9488183EE5FD}"/>
              </a:ext>
            </a:extLst>
          </p:cNvPr>
          <p:cNvGrpSpPr/>
          <p:nvPr/>
        </p:nvGrpSpPr>
        <p:grpSpPr>
          <a:xfrm>
            <a:off x="15179039" y="21020352"/>
            <a:ext cx="13533119" cy="11163122"/>
            <a:chOff x="29468272" y="4124341"/>
            <a:chExt cx="13441680" cy="10582950"/>
          </a:xfrm>
        </p:grpSpPr>
        <p:sp>
          <p:nvSpPr>
            <p:cNvPr id="31" name="Rectangle 30">
              <a:extLst>
                <a:ext uri="{FF2B5EF4-FFF2-40B4-BE49-F238E27FC236}">
                  <a16:creationId xmlns:a16="http://schemas.microsoft.com/office/drawing/2014/main" id="{B8B34353-3FE6-4088-BD8F-AA1AA0079797}"/>
                </a:ext>
              </a:extLst>
            </p:cNvPr>
            <p:cNvSpPr/>
            <p:nvPr/>
          </p:nvSpPr>
          <p:spPr>
            <a:xfrm>
              <a:off x="29468272" y="5854888"/>
              <a:ext cx="13441680" cy="88524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9CA5CA8B-78A6-4CDB-8D78-EDDF180EE868}"/>
                </a:ext>
              </a:extLst>
            </p:cNvPr>
            <p:cNvSpPr/>
            <p:nvPr/>
          </p:nvSpPr>
          <p:spPr>
            <a:xfrm>
              <a:off x="29468272" y="4124341"/>
              <a:ext cx="13441680" cy="173375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Arial" panose="020B0604020202020204" pitchFamily="34" charset="0"/>
                  <a:cs typeface="Arial" panose="020B0604020202020204" pitchFamily="34" charset="0"/>
                </a:rPr>
                <a:t>Randomness and Order in Initial Lattice</a:t>
              </a:r>
            </a:p>
          </p:txBody>
        </p:sp>
      </p:grpSp>
      <p:sp>
        <p:nvSpPr>
          <p:cNvPr id="44" name="TextBox 43">
            <a:extLst>
              <a:ext uri="{FF2B5EF4-FFF2-40B4-BE49-F238E27FC236}">
                <a16:creationId xmlns:a16="http://schemas.microsoft.com/office/drawing/2014/main" id="{DDD57CC4-191B-40E8-82C6-4EBEEE150749}"/>
              </a:ext>
            </a:extLst>
          </p:cNvPr>
          <p:cNvSpPr txBox="1"/>
          <p:nvPr/>
        </p:nvSpPr>
        <p:spPr>
          <a:xfrm>
            <a:off x="1349943" y="27149744"/>
            <a:ext cx="12753473" cy="4770537"/>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As a Langton’s Ant system is allowed to evolve, three phases of behavior emerge:</a:t>
            </a:r>
          </a:p>
          <a:p>
            <a:pPr marL="742950" indent="-742950">
              <a:buAutoNum type="arabicPeriod"/>
            </a:pPr>
            <a:r>
              <a:rPr lang="en-US" sz="4000" dirty="0">
                <a:latin typeface="Arial" panose="020B0604020202020204" pitchFamily="34" charset="0"/>
                <a:cs typeface="Arial" panose="020B0604020202020204" pitchFamily="34" charset="0"/>
              </a:rPr>
              <a:t>Simplicity</a:t>
            </a:r>
          </a:p>
          <a:p>
            <a:pPr marL="742950" indent="-742950">
              <a:buAutoNum type="arabicPeriod"/>
            </a:pPr>
            <a:r>
              <a:rPr lang="en-US" sz="4000" dirty="0">
                <a:latin typeface="Arial" panose="020B0604020202020204" pitchFamily="34" charset="0"/>
                <a:cs typeface="Arial" panose="020B0604020202020204" pitchFamily="34" charset="0"/>
              </a:rPr>
              <a:t>Chaotic</a:t>
            </a:r>
          </a:p>
          <a:p>
            <a:pPr marL="742950" indent="-742950">
              <a:buAutoNum type="arabicPeriod"/>
            </a:pPr>
            <a:r>
              <a:rPr lang="en-US" sz="4000" dirty="0">
                <a:latin typeface="Arial" panose="020B0604020202020204" pitchFamily="34" charset="0"/>
                <a:cs typeface="Arial" panose="020B0604020202020204" pitchFamily="34" charset="0"/>
              </a:rPr>
              <a:t>Emergent Order</a:t>
            </a:r>
          </a:p>
          <a:p>
            <a:endParaRPr lang="en-US" dirty="0">
              <a:latin typeface="Arial" panose="020B0604020202020204" pitchFamily="34" charset="0"/>
              <a:cs typeface="Arial" panose="020B0604020202020204" pitchFamily="34" charset="0"/>
            </a:endParaRPr>
          </a:p>
          <a:p>
            <a:r>
              <a:rPr lang="en-US" sz="4000" dirty="0">
                <a:latin typeface="Arial" panose="020B0604020202020204" pitchFamily="34" charset="0"/>
                <a:cs typeface="Arial" panose="020B0604020202020204" pitchFamily="34" charset="0"/>
              </a:rPr>
              <a:t>By the Cohen-Kong theorem, the final behavior of the ant will always be unbounded.</a:t>
            </a:r>
          </a:p>
        </p:txBody>
      </p:sp>
      <p:grpSp>
        <p:nvGrpSpPr>
          <p:cNvPr id="47" name="Group 46">
            <a:extLst>
              <a:ext uri="{FF2B5EF4-FFF2-40B4-BE49-F238E27FC236}">
                <a16:creationId xmlns:a16="http://schemas.microsoft.com/office/drawing/2014/main" id="{78A85504-C779-4C90-9C9A-51CB39460A9D}"/>
              </a:ext>
            </a:extLst>
          </p:cNvPr>
          <p:cNvGrpSpPr/>
          <p:nvPr/>
        </p:nvGrpSpPr>
        <p:grpSpPr>
          <a:xfrm>
            <a:off x="2045998" y="15445779"/>
            <a:ext cx="11308422" cy="4114800"/>
            <a:chOff x="2062313" y="16192931"/>
            <a:chExt cx="11308422" cy="4114800"/>
          </a:xfrm>
        </p:grpSpPr>
        <p:grpSp>
          <p:nvGrpSpPr>
            <p:cNvPr id="34" name="Group 33">
              <a:extLst>
                <a:ext uri="{FF2B5EF4-FFF2-40B4-BE49-F238E27FC236}">
                  <a16:creationId xmlns:a16="http://schemas.microsoft.com/office/drawing/2014/main" id="{D6C916DA-2CEC-4471-969D-90C9B6E80E34}"/>
                </a:ext>
              </a:extLst>
            </p:cNvPr>
            <p:cNvGrpSpPr/>
            <p:nvPr/>
          </p:nvGrpSpPr>
          <p:grpSpPr>
            <a:xfrm>
              <a:off x="2062313" y="16192931"/>
              <a:ext cx="11308422" cy="4114800"/>
              <a:chOff x="1773375" y="16118584"/>
              <a:chExt cx="11308422" cy="4114800"/>
            </a:xfrm>
          </p:grpSpPr>
          <p:pic>
            <p:nvPicPr>
              <p:cNvPr id="18" name="Graphic 17">
                <a:extLst>
                  <a:ext uri="{FF2B5EF4-FFF2-40B4-BE49-F238E27FC236}">
                    <a16:creationId xmlns:a16="http://schemas.microsoft.com/office/drawing/2014/main" id="{05F36C74-0F0A-4FB4-830D-60135BFCC44D}"/>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8181" t="5687" r="8604"/>
              <a:stretch/>
            </p:blipFill>
            <p:spPr>
              <a:xfrm>
                <a:off x="1773375" y="16118584"/>
                <a:ext cx="4835556" cy="4114800"/>
              </a:xfrm>
              <a:prstGeom prst="rect">
                <a:avLst/>
              </a:prstGeom>
            </p:spPr>
          </p:pic>
          <p:pic>
            <p:nvPicPr>
              <p:cNvPr id="20" name="Graphic 19">
                <a:extLst>
                  <a:ext uri="{FF2B5EF4-FFF2-40B4-BE49-F238E27FC236}">
                    <a16:creationId xmlns:a16="http://schemas.microsoft.com/office/drawing/2014/main" id="{9CF10525-0709-4FAA-84FB-78FEAAC0CD3B}"/>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8393" t="5158" r="8393"/>
              <a:stretch/>
            </p:blipFill>
            <p:spPr>
              <a:xfrm>
                <a:off x="8273241" y="16118584"/>
                <a:ext cx="4808556" cy="4114800"/>
              </a:xfrm>
              <a:prstGeom prst="rect">
                <a:avLst/>
              </a:prstGeom>
            </p:spPr>
          </p:pic>
        </p:grpSp>
        <p:sp>
          <p:nvSpPr>
            <p:cNvPr id="45" name="Arrow: Right 44">
              <a:extLst>
                <a:ext uri="{FF2B5EF4-FFF2-40B4-BE49-F238E27FC236}">
                  <a16:creationId xmlns:a16="http://schemas.microsoft.com/office/drawing/2014/main" id="{FF8D590C-5974-400F-A221-CF9C0674ADCC}"/>
                </a:ext>
              </a:extLst>
            </p:cNvPr>
            <p:cNvSpPr/>
            <p:nvPr/>
          </p:nvSpPr>
          <p:spPr>
            <a:xfrm>
              <a:off x="7099262" y="17999865"/>
              <a:ext cx="1261524" cy="500932"/>
            </a:xfrm>
            <a:prstGeom prst="rightArrow">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A0B74BF1-3B05-4872-A7C2-B97CA2FFC840}"/>
              </a:ext>
            </a:extLst>
          </p:cNvPr>
          <p:cNvGrpSpPr/>
          <p:nvPr/>
        </p:nvGrpSpPr>
        <p:grpSpPr>
          <a:xfrm>
            <a:off x="2068904" y="20551553"/>
            <a:ext cx="11315549" cy="4121710"/>
            <a:chOff x="2033027" y="20477255"/>
            <a:chExt cx="11315549" cy="4121710"/>
          </a:xfrm>
        </p:grpSpPr>
        <p:grpSp>
          <p:nvGrpSpPr>
            <p:cNvPr id="32" name="Group 31">
              <a:extLst>
                <a:ext uri="{FF2B5EF4-FFF2-40B4-BE49-F238E27FC236}">
                  <a16:creationId xmlns:a16="http://schemas.microsoft.com/office/drawing/2014/main" id="{2D158862-FCA9-4F99-B89C-9BC6F7D7C38F}"/>
                </a:ext>
              </a:extLst>
            </p:cNvPr>
            <p:cNvGrpSpPr/>
            <p:nvPr/>
          </p:nvGrpSpPr>
          <p:grpSpPr>
            <a:xfrm>
              <a:off x="2033027" y="20477255"/>
              <a:ext cx="11315549" cy="4121710"/>
              <a:chOff x="1770559" y="20410192"/>
              <a:chExt cx="11315549" cy="4121710"/>
            </a:xfrm>
          </p:grpSpPr>
          <p:pic>
            <p:nvPicPr>
              <p:cNvPr id="24" name="Graphic 23">
                <a:extLst>
                  <a:ext uri="{FF2B5EF4-FFF2-40B4-BE49-F238E27FC236}">
                    <a16:creationId xmlns:a16="http://schemas.microsoft.com/office/drawing/2014/main" id="{199A6885-9F09-402B-A85A-182A52BD0324}"/>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8393" t="5158" r="8393"/>
              <a:stretch/>
            </p:blipFill>
            <p:spPr>
              <a:xfrm>
                <a:off x="1770559" y="20410192"/>
                <a:ext cx="4808558" cy="4114800"/>
              </a:xfrm>
              <a:prstGeom prst="rect">
                <a:avLst/>
              </a:prstGeom>
            </p:spPr>
          </p:pic>
          <p:pic>
            <p:nvPicPr>
              <p:cNvPr id="28" name="Graphic 27">
                <a:extLst>
                  <a:ext uri="{FF2B5EF4-FFF2-40B4-BE49-F238E27FC236}">
                    <a16:creationId xmlns:a16="http://schemas.microsoft.com/office/drawing/2014/main" id="{8B832C62-B48E-4C82-B14D-2E44589290FB}"/>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8393" t="5158" r="8393"/>
              <a:stretch/>
            </p:blipFill>
            <p:spPr>
              <a:xfrm>
                <a:off x="8277550" y="20417102"/>
                <a:ext cx="4808558" cy="4114800"/>
              </a:xfrm>
              <a:prstGeom prst="rect">
                <a:avLst/>
              </a:prstGeom>
            </p:spPr>
          </p:pic>
        </p:grpSp>
        <p:sp>
          <p:nvSpPr>
            <p:cNvPr id="46" name="Arrow: Right 45">
              <a:extLst>
                <a:ext uri="{FF2B5EF4-FFF2-40B4-BE49-F238E27FC236}">
                  <a16:creationId xmlns:a16="http://schemas.microsoft.com/office/drawing/2014/main" id="{F5B8C9D1-F48E-4D36-A172-AA8B4C627FEA}"/>
                </a:ext>
              </a:extLst>
            </p:cNvPr>
            <p:cNvSpPr/>
            <p:nvPr/>
          </p:nvSpPr>
          <p:spPr>
            <a:xfrm>
              <a:off x="7033570" y="22284189"/>
              <a:ext cx="1261524" cy="500932"/>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F27BD8D7-0862-4D95-B924-9B86424D9ED5}"/>
              </a:ext>
            </a:extLst>
          </p:cNvPr>
          <p:cNvGrpSpPr/>
          <p:nvPr/>
        </p:nvGrpSpPr>
        <p:grpSpPr>
          <a:xfrm>
            <a:off x="29413019" y="25117237"/>
            <a:ext cx="13509021" cy="4698042"/>
            <a:chOff x="29386504" y="20525875"/>
            <a:chExt cx="13542170" cy="8066883"/>
          </a:xfrm>
        </p:grpSpPr>
        <p:sp>
          <p:nvSpPr>
            <p:cNvPr id="40" name="Rectangle 39">
              <a:extLst>
                <a:ext uri="{FF2B5EF4-FFF2-40B4-BE49-F238E27FC236}">
                  <a16:creationId xmlns:a16="http://schemas.microsoft.com/office/drawing/2014/main" id="{2AB796CF-76FA-4C14-8EDC-9F3A8343C31A}"/>
                </a:ext>
              </a:extLst>
            </p:cNvPr>
            <p:cNvSpPr/>
            <p:nvPr/>
          </p:nvSpPr>
          <p:spPr>
            <a:xfrm>
              <a:off x="29386504" y="20560034"/>
              <a:ext cx="13533120" cy="80327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532FB160-C83E-4AF8-B30F-F0F86627F4DF}"/>
                </a:ext>
              </a:extLst>
            </p:cNvPr>
            <p:cNvSpPr/>
            <p:nvPr/>
          </p:nvSpPr>
          <p:spPr>
            <a:xfrm>
              <a:off x="29395554" y="20525875"/>
              <a:ext cx="13533120" cy="314018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Arial" panose="020B0604020202020204" pitchFamily="34" charset="0"/>
                  <a:cs typeface="Arial" panose="020B0604020202020204" pitchFamily="34" charset="0"/>
                </a:rPr>
                <a:t>Applications</a:t>
              </a:r>
            </a:p>
          </p:txBody>
        </p:sp>
      </p:grpSp>
      <p:sp>
        <p:nvSpPr>
          <p:cNvPr id="53" name="TextBox 52">
            <a:extLst>
              <a:ext uri="{FF2B5EF4-FFF2-40B4-BE49-F238E27FC236}">
                <a16:creationId xmlns:a16="http://schemas.microsoft.com/office/drawing/2014/main" id="{94E212A5-1C06-45CE-A9B3-76C64A907FBA}"/>
              </a:ext>
            </a:extLst>
          </p:cNvPr>
          <p:cNvSpPr txBox="1"/>
          <p:nvPr/>
        </p:nvSpPr>
        <p:spPr>
          <a:xfrm>
            <a:off x="29702707" y="27411162"/>
            <a:ext cx="12753473" cy="1938992"/>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Arial" panose="020B0604020202020204" pitchFamily="34" charset="0"/>
                <a:cs typeface="Arial" panose="020B0604020202020204" pitchFamily="34" charset="0"/>
              </a:rPr>
              <a:t>Studies of artificial life and biochemistry</a:t>
            </a:r>
          </a:p>
          <a:p>
            <a:pPr marL="571500" indent="-571500">
              <a:buFont typeface="Arial" panose="020B0604020202020204" pitchFamily="34" charset="0"/>
              <a:buChar char="•"/>
            </a:pPr>
            <a:r>
              <a:rPr lang="en-US" sz="4000" dirty="0">
                <a:latin typeface="Arial" panose="020B0604020202020204" pitchFamily="34" charset="0"/>
                <a:cs typeface="Arial" panose="020B0604020202020204" pitchFamily="34" charset="0"/>
              </a:rPr>
              <a:t>Image encryption and scrambling</a:t>
            </a:r>
          </a:p>
          <a:p>
            <a:pPr marL="571500" indent="-571500">
              <a:buFont typeface="Arial" panose="020B0604020202020204" pitchFamily="34" charset="0"/>
              <a:buChar char="•"/>
            </a:pPr>
            <a:r>
              <a:rPr lang="en-US" sz="4000" dirty="0">
                <a:latin typeface="Arial" panose="020B0604020202020204" pitchFamily="34" charset="0"/>
                <a:cs typeface="Arial" panose="020B0604020202020204" pitchFamily="34" charset="0"/>
              </a:rPr>
              <a:t>Simulations of Lorentz lattice gas</a:t>
            </a:r>
          </a:p>
        </p:txBody>
      </p:sp>
      <p:grpSp>
        <p:nvGrpSpPr>
          <p:cNvPr id="56" name="Group 55">
            <a:extLst>
              <a:ext uri="{FF2B5EF4-FFF2-40B4-BE49-F238E27FC236}">
                <a16:creationId xmlns:a16="http://schemas.microsoft.com/office/drawing/2014/main" id="{91F8C5E3-D1A3-4FC6-BA81-FDF664CB6C29}"/>
              </a:ext>
            </a:extLst>
          </p:cNvPr>
          <p:cNvGrpSpPr/>
          <p:nvPr/>
        </p:nvGrpSpPr>
        <p:grpSpPr>
          <a:xfrm>
            <a:off x="15915612" y="23024327"/>
            <a:ext cx="5852172" cy="8925642"/>
            <a:chOff x="15694393" y="23022033"/>
            <a:chExt cx="5852172" cy="8925642"/>
          </a:xfrm>
        </p:grpSpPr>
        <p:pic>
          <p:nvPicPr>
            <p:cNvPr id="33" name="Picture 32">
              <a:extLst>
                <a:ext uri="{FF2B5EF4-FFF2-40B4-BE49-F238E27FC236}">
                  <a16:creationId xmlns:a16="http://schemas.microsoft.com/office/drawing/2014/main" id="{FCF029C0-705A-4B73-880A-36C47597BF5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694393" y="23022033"/>
              <a:ext cx="5852172" cy="4389129"/>
            </a:xfrm>
            <a:prstGeom prst="rect">
              <a:avLst/>
            </a:prstGeom>
          </p:spPr>
        </p:pic>
        <p:pic>
          <p:nvPicPr>
            <p:cNvPr id="55" name="Graphic 54">
              <a:extLst>
                <a:ext uri="{FF2B5EF4-FFF2-40B4-BE49-F238E27FC236}">
                  <a16:creationId xmlns:a16="http://schemas.microsoft.com/office/drawing/2014/main" id="{A1BA10F6-789D-4705-BE24-55113456571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696723" y="27556650"/>
              <a:ext cx="5848350" cy="4391025"/>
            </a:xfrm>
            <a:prstGeom prst="rect">
              <a:avLst/>
            </a:prstGeom>
          </p:spPr>
        </p:pic>
      </p:grpSp>
      <p:grpSp>
        <p:nvGrpSpPr>
          <p:cNvPr id="16" name="Group 15">
            <a:extLst>
              <a:ext uri="{FF2B5EF4-FFF2-40B4-BE49-F238E27FC236}">
                <a16:creationId xmlns:a16="http://schemas.microsoft.com/office/drawing/2014/main" id="{DAABA5E6-0EEC-4230-8775-CA1B24B7EACB}"/>
              </a:ext>
            </a:extLst>
          </p:cNvPr>
          <p:cNvGrpSpPr/>
          <p:nvPr/>
        </p:nvGrpSpPr>
        <p:grpSpPr>
          <a:xfrm>
            <a:off x="15305588" y="7366254"/>
            <a:ext cx="13276993" cy="3548320"/>
            <a:chOff x="15233439" y="7380655"/>
            <a:chExt cx="13276993" cy="3548320"/>
          </a:xfrm>
        </p:grpSpPr>
        <p:pic>
          <p:nvPicPr>
            <p:cNvPr id="29" name="Picture 28">
              <a:extLst>
                <a:ext uri="{FF2B5EF4-FFF2-40B4-BE49-F238E27FC236}">
                  <a16:creationId xmlns:a16="http://schemas.microsoft.com/office/drawing/2014/main" id="{2EC5FE61-192A-4A37-9297-17B48EADAE5C}"/>
                </a:ext>
              </a:extLst>
            </p:cNvPr>
            <p:cNvPicPr>
              <a:picLocks noChangeAspect="1"/>
            </p:cNvPicPr>
            <p:nvPr/>
          </p:nvPicPr>
          <p:blipFill rotWithShape="1">
            <a:blip r:embed="rId16">
              <a:extLst>
                <a:ext uri="{28A0092B-C50C-407E-A947-70E740481C1C}">
                  <a14:useLocalDpi xmlns:a14="http://schemas.microsoft.com/office/drawing/2010/main" val="0"/>
                </a:ext>
              </a:extLst>
            </a:blip>
            <a:srcRect l="5640" t="4759" r="7843"/>
            <a:stretch/>
          </p:blipFill>
          <p:spPr>
            <a:xfrm>
              <a:off x="15233439" y="7380655"/>
              <a:ext cx="4297680" cy="3548320"/>
            </a:xfrm>
            <a:prstGeom prst="rect">
              <a:avLst/>
            </a:prstGeom>
          </p:spPr>
        </p:pic>
        <p:pic>
          <p:nvPicPr>
            <p:cNvPr id="13" name="Graphic 12">
              <a:extLst>
                <a:ext uri="{FF2B5EF4-FFF2-40B4-BE49-F238E27FC236}">
                  <a16:creationId xmlns:a16="http://schemas.microsoft.com/office/drawing/2014/main" id="{585AA336-68BF-4636-92DB-BDC07DCCD3DD}"/>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4177" t="4800" r="7103"/>
            <a:stretch/>
          </p:blipFill>
          <p:spPr>
            <a:xfrm>
              <a:off x="24212752" y="7423611"/>
              <a:ext cx="4297680" cy="3462408"/>
            </a:xfrm>
            <a:prstGeom prst="rect">
              <a:avLst/>
            </a:prstGeom>
          </p:spPr>
        </p:pic>
        <p:pic>
          <p:nvPicPr>
            <p:cNvPr id="21" name="Picture 20">
              <a:extLst>
                <a:ext uri="{FF2B5EF4-FFF2-40B4-BE49-F238E27FC236}">
                  <a16:creationId xmlns:a16="http://schemas.microsoft.com/office/drawing/2014/main" id="{1181E3B2-8C13-4FDE-B2C8-682899335CCF}"/>
                </a:ext>
              </a:extLst>
            </p:cNvPr>
            <p:cNvPicPr>
              <a:picLocks noChangeAspect="1"/>
            </p:cNvPicPr>
            <p:nvPr/>
          </p:nvPicPr>
          <p:blipFill rotWithShape="1">
            <a:blip r:embed="rId19">
              <a:extLst>
                <a:ext uri="{28A0092B-C50C-407E-A947-70E740481C1C}">
                  <a14:useLocalDpi xmlns:a14="http://schemas.microsoft.com/office/drawing/2010/main" val="0"/>
                </a:ext>
              </a:extLst>
            </a:blip>
            <a:srcRect l="5592" t="4759" r="7892"/>
            <a:stretch/>
          </p:blipFill>
          <p:spPr>
            <a:xfrm>
              <a:off x="19713345" y="7380655"/>
              <a:ext cx="4297680" cy="3548320"/>
            </a:xfrm>
            <a:prstGeom prst="rect">
              <a:avLst/>
            </a:prstGeom>
          </p:spPr>
        </p:pic>
      </p:grpSp>
      <p:sp>
        <p:nvSpPr>
          <p:cNvPr id="5" name="TextBox 4">
            <a:extLst>
              <a:ext uri="{FF2B5EF4-FFF2-40B4-BE49-F238E27FC236}">
                <a16:creationId xmlns:a16="http://schemas.microsoft.com/office/drawing/2014/main" id="{7965645B-1A98-4B42-A0DE-1D5B85C9FE4C}"/>
              </a:ext>
            </a:extLst>
          </p:cNvPr>
          <p:cNvSpPr txBox="1"/>
          <p:nvPr/>
        </p:nvSpPr>
        <p:spPr>
          <a:xfrm>
            <a:off x="15430088" y="6525438"/>
            <a:ext cx="13035582" cy="707886"/>
          </a:xfrm>
          <a:prstGeom prst="rect">
            <a:avLst/>
          </a:prstGeom>
          <a:noFill/>
        </p:spPr>
        <p:txBody>
          <a:bodyPr wrap="square" rtlCol="0">
            <a:spAutoFit/>
          </a:bodyPr>
          <a:lstStyle/>
          <a:p>
            <a:r>
              <a:rPr lang="en-US" sz="4000" dirty="0"/>
              <a:t>First Phase: Simplicity </a:t>
            </a:r>
          </a:p>
        </p:txBody>
      </p:sp>
      <p:grpSp>
        <p:nvGrpSpPr>
          <p:cNvPr id="38" name="Group 37">
            <a:extLst>
              <a:ext uri="{FF2B5EF4-FFF2-40B4-BE49-F238E27FC236}">
                <a16:creationId xmlns:a16="http://schemas.microsoft.com/office/drawing/2014/main" id="{2E91BE8A-30E3-46A0-8A97-24BD5FEE8E38}"/>
              </a:ext>
            </a:extLst>
          </p:cNvPr>
          <p:cNvGrpSpPr/>
          <p:nvPr/>
        </p:nvGrpSpPr>
        <p:grpSpPr>
          <a:xfrm>
            <a:off x="15313011" y="11989238"/>
            <a:ext cx="13278786" cy="3549315"/>
            <a:chOff x="15231646" y="11205169"/>
            <a:chExt cx="13278786" cy="3549315"/>
          </a:xfrm>
        </p:grpSpPr>
        <p:pic>
          <p:nvPicPr>
            <p:cNvPr id="58" name="Picture 57">
              <a:extLst>
                <a:ext uri="{FF2B5EF4-FFF2-40B4-BE49-F238E27FC236}">
                  <a16:creationId xmlns:a16="http://schemas.microsoft.com/office/drawing/2014/main" id="{42F92091-4FFC-417E-8865-88094625BF50}"/>
                </a:ext>
              </a:extLst>
            </p:cNvPr>
            <p:cNvPicPr>
              <a:picLocks noChangeAspect="1"/>
            </p:cNvPicPr>
            <p:nvPr/>
          </p:nvPicPr>
          <p:blipFill rotWithShape="1">
            <a:blip r:embed="rId20">
              <a:extLst>
                <a:ext uri="{28A0092B-C50C-407E-A947-70E740481C1C}">
                  <a14:useLocalDpi xmlns:a14="http://schemas.microsoft.com/office/drawing/2010/main" val="0"/>
                </a:ext>
              </a:extLst>
            </a:blip>
            <a:srcRect l="5785" t="4732" r="7698"/>
            <a:stretch/>
          </p:blipFill>
          <p:spPr>
            <a:xfrm>
              <a:off x="19716923" y="11205169"/>
              <a:ext cx="4297680" cy="3549315"/>
            </a:xfrm>
            <a:prstGeom prst="rect">
              <a:avLst/>
            </a:prstGeom>
          </p:spPr>
        </p:pic>
        <p:pic>
          <p:nvPicPr>
            <p:cNvPr id="60" name="Picture 59">
              <a:extLst>
                <a:ext uri="{FF2B5EF4-FFF2-40B4-BE49-F238E27FC236}">
                  <a16:creationId xmlns:a16="http://schemas.microsoft.com/office/drawing/2014/main" id="{1D6F1F8F-5E47-40DE-B05C-5484A3294642}"/>
                </a:ext>
              </a:extLst>
            </p:cNvPr>
            <p:cNvPicPr>
              <a:picLocks noChangeAspect="1"/>
            </p:cNvPicPr>
            <p:nvPr/>
          </p:nvPicPr>
          <p:blipFill rotWithShape="1">
            <a:blip r:embed="rId21">
              <a:extLst>
                <a:ext uri="{28A0092B-C50C-407E-A947-70E740481C1C}">
                  <a14:useLocalDpi xmlns:a14="http://schemas.microsoft.com/office/drawing/2010/main" val="0"/>
                </a:ext>
              </a:extLst>
            </a:blip>
            <a:srcRect l="5679" t="4732" r="7804"/>
            <a:stretch/>
          </p:blipFill>
          <p:spPr>
            <a:xfrm>
              <a:off x="15231646" y="11205170"/>
              <a:ext cx="4297680" cy="3549314"/>
            </a:xfrm>
            <a:prstGeom prst="rect">
              <a:avLst/>
            </a:prstGeom>
          </p:spPr>
        </p:pic>
        <p:pic>
          <p:nvPicPr>
            <p:cNvPr id="61" name="Graphic 60">
              <a:extLst>
                <a:ext uri="{FF2B5EF4-FFF2-40B4-BE49-F238E27FC236}">
                  <a16:creationId xmlns:a16="http://schemas.microsoft.com/office/drawing/2014/main" id="{72B2C966-A8EF-41F0-86A0-9D6EA8280455}"/>
                </a:ext>
              </a:extLst>
            </p:cNvPr>
            <p:cNvPicPr>
              <a:picLocks noChangeAspect="1"/>
            </p:cNvPicPr>
            <p:nvPr/>
          </p:nvPicPr>
          <p:blipFill rotWithShape="1">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l="3965" t="4800" r="7315"/>
            <a:stretch/>
          </p:blipFill>
          <p:spPr>
            <a:xfrm>
              <a:off x="24212752" y="11242045"/>
              <a:ext cx="4297680" cy="3462408"/>
            </a:xfrm>
            <a:prstGeom prst="rect">
              <a:avLst/>
            </a:prstGeom>
          </p:spPr>
        </p:pic>
      </p:grpSp>
      <p:sp>
        <p:nvSpPr>
          <p:cNvPr id="62" name="TextBox 61">
            <a:extLst>
              <a:ext uri="{FF2B5EF4-FFF2-40B4-BE49-F238E27FC236}">
                <a16:creationId xmlns:a16="http://schemas.microsoft.com/office/drawing/2014/main" id="{5FA10746-FB0C-418F-8DCE-CD558230EB4D}"/>
              </a:ext>
            </a:extLst>
          </p:cNvPr>
          <p:cNvSpPr txBox="1"/>
          <p:nvPr/>
        </p:nvSpPr>
        <p:spPr>
          <a:xfrm>
            <a:off x="15434613" y="11061542"/>
            <a:ext cx="13035582" cy="707886"/>
          </a:xfrm>
          <a:prstGeom prst="rect">
            <a:avLst/>
          </a:prstGeom>
          <a:noFill/>
        </p:spPr>
        <p:txBody>
          <a:bodyPr wrap="square" rtlCol="0">
            <a:spAutoFit/>
          </a:bodyPr>
          <a:lstStyle/>
          <a:p>
            <a:r>
              <a:rPr lang="en-US" sz="4000" dirty="0"/>
              <a:t>Second Phase: Chaos </a:t>
            </a:r>
          </a:p>
        </p:txBody>
      </p:sp>
      <p:sp>
        <p:nvSpPr>
          <p:cNvPr id="63" name="TextBox 62">
            <a:extLst>
              <a:ext uri="{FF2B5EF4-FFF2-40B4-BE49-F238E27FC236}">
                <a16:creationId xmlns:a16="http://schemas.microsoft.com/office/drawing/2014/main" id="{11CD4383-7183-402F-8134-01C30E0139D9}"/>
              </a:ext>
            </a:extLst>
          </p:cNvPr>
          <p:cNvSpPr txBox="1"/>
          <p:nvPr/>
        </p:nvSpPr>
        <p:spPr>
          <a:xfrm>
            <a:off x="15416543" y="15785489"/>
            <a:ext cx="13035582" cy="707886"/>
          </a:xfrm>
          <a:prstGeom prst="rect">
            <a:avLst/>
          </a:prstGeom>
          <a:noFill/>
        </p:spPr>
        <p:txBody>
          <a:bodyPr wrap="square" rtlCol="0">
            <a:spAutoFit/>
          </a:bodyPr>
          <a:lstStyle/>
          <a:p>
            <a:r>
              <a:rPr lang="en-US" sz="4000" dirty="0"/>
              <a:t>Third Phase: Emergent Order </a:t>
            </a:r>
          </a:p>
        </p:txBody>
      </p:sp>
      <p:grpSp>
        <p:nvGrpSpPr>
          <p:cNvPr id="64" name="Group 63">
            <a:extLst>
              <a:ext uri="{FF2B5EF4-FFF2-40B4-BE49-F238E27FC236}">
                <a16:creationId xmlns:a16="http://schemas.microsoft.com/office/drawing/2014/main" id="{5444160E-4937-4C10-8C11-DCCF19D7EAA2}"/>
              </a:ext>
            </a:extLst>
          </p:cNvPr>
          <p:cNvGrpSpPr/>
          <p:nvPr/>
        </p:nvGrpSpPr>
        <p:grpSpPr>
          <a:xfrm>
            <a:off x="22122434" y="23119852"/>
            <a:ext cx="5852172" cy="8833205"/>
            <a:chOff x="21169882" y="23087076"/>
            <a:chExt cx="5852172" cy="8833205"/>
          </a:xfrm>
        </p:grpSpPr>
        <p:pic>
          <p:nvPicPr>
            <p:cNvPr id="35" name="Picture 34">
              <a:extLst>
                <a:ext uri="{FF2B5EF4-FFF2-40B4-BE49-F238E27FC236}">
                  <a16:creationId xmlns:a16="http://schemas.microsoft.com/office/drawing/2014/main" id="{2D1B87A3-7965-42B8-847A-693DDF4F012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1169882" y="23087076"/>
              <a:ext cx="5852172" cy="4389129"/>
            </a:xfrm>
            <a:prstGeom prst="rect">
              <a:avLst/>
            </a:prstGeom>
          </p:spPr>
        </p:pic>
        <p:pic>
          <p:nvPicPr>
            <p:cNvPr id="26" name="Graphic 25">
              <a:extLst>
                <a:ext uri="{FF2B5EF4-FFF2-40B4-BE49-F238E27FC236}">
                  <a16:creationId xmlns:a16="http://schemas.microsoft.com/office/drawing/2014/main" id="{CF38F4F0-389D-4764-AE59-ED34719813D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1173704" y="27529256"/>
              <a:ext cx="5848350" cy="4391025"/>
            </a:xfrm>
            <a:prstGeom prst="rect">
              <a:avLst/>
            </a:prstGeom>
          </p:spPr>
        </p:pic>
      </p:grpSp>
      <p:grpSp>
        <p:nvGrpSpPr>
          <p:cNvPr id="65" name="Group 64">
            <a:extLst>
              <a:ext uri="{FF2B5EF4-FFF2-40B4-BE49-F238E27FC236}">
                <a16:creationId xmlns:a16="http://schemas.microsoft.com/office/drawing/2014/main" id="{3A01DCAC-50C1-43C7-BE43-52937F32AEC7}"/>
              </a:ext>
            </a:extLst>
          </p:cNvPr>
          <p:cNvGrpSpPr/>
          <p:nvPr/>
        </p:nvGrpSpPr>
        <p:grpSpPr>
          <a:xfrm>
            <a:off x="34974324" y="10871618"/>
            <a:ext cx="7908761" cy="6309360"/>
            <a:chOff x="30888434" y="7176167"/>
            <a:chExt cx="9905332" cy="7685446"/>
          </a:xfrm>
        </p:grpSpPr>
        <p:pic>
          <p:nvPicPr>
            <p:cNvPr id="11" name="Graphic 10">
              <a:extLst>
                <a:ext uri="{FF2B5EF4-FFF2-40B4-BE49-F238E27FC236}">
                  <a16:creationId xmlns:a16="http://schemas.microsoft.com/office/drawing/2014/main" id="{962C2483-B5AE-4E3A-9B8C-64E7AAB260E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0888437" y="11085617"/>
              <a:ext cx="5029199" cy="3775996"/>
            </a:xfrm>
            <a:prstGeom prst="rect">
              <a:avLst/>
            </a:prstGeom>
          </p:spPr>
        </p:pic>
        <p:pic>
          <p:nvPicPr>
            <p:cNvPr id="14" name="Graphic 13">
              <a:extLst>
                <a:ext uri="{FF2B5EF4-FFF2-40B4-BE49-F238E27FC236}">
                  <a16:creationId xmlns:a16="http://schemas.microsoft.com/office/drawing/2014/main" id="{DCE78B3F-CDDB-4E78-87C6-E50C01668817}"/>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5764566" y="11085617"/>
              <a:ext cx="5029200" cy="3775996"/>
            </a:xfrm>
            <a:prstGeom prst="rect">
              <a:avLst/>
            </a:prstGeom>
          </p:spPr>
        </p:pic>
        <p:pic>
          <p:nvPicPr>
            <p:cNvPr id="19" name="Graphic 18">
              <a:extLst>
                <a:ext uri="{FF2B5EF4-FFF2-40B4-BE49-F238E27FC236}">
                  <a16:creationId xmlns:a16="http://schemas.microsoft.com/office/drawing/2014/main" id="{AF4D0279-398E-4064-AD13-E00FC114B19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5764566" y="7220332"/>
              <a:ext cx="5029200" cy="3775996"/>
            </a:xfrm>
            <a:prstGeom prst="rect">
              <a:avLst/>
            </a:prstGeom>
          </p:spPr>
        </p:pic>
        <p:pic>
          <p:nvPicPr>
            <p:cNvPr id="67" name="Graphic 66">
              <a:extLst>
                <a:ext uri="{FF2B5EF4-FFF2-40B4-BE49-F238E27FC236}">
                  <a16:creationId xmlns:a16="http://schemas.microsoft.com/office/drawing/2014/main" id="{935D98E2-26D5-4E0F-97D3-A7E8771DE2B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0888434" y="7176167"/>
              <a:ext cx="5029201" cy="3775996"/>
            </a:xfrm>
            <a:prstGeom prst="rect">
              <a:avLst/>
            </a:prstGeom>
          </p:spPr>
        </p:pic>
      </p:grpSp>
      <p:grpSp>
        <p:nvGrpSpPr>
          <p:cNvPr id="69" name="Group 68">
            <a:extLst>
              <a:ext uri="{FF2B5EF4-FFF2-40B4-BE49-F238E27FC236}">
                <a16:creationId xmlns:a16="http://schemas.microsoft.com/office/drawing/2014/main" id="{03BA1CB7-CC36-443D-B224-E84A457BB591}"/>
              </a:ext>
            </a:extLst>
          </p:cNvPr>
          <p:cNvGrpSpPr/>
          <p:nvPr/>
        </p:nvGrpSpPr>
        <p:grpSpPr>
          <a:xfrm>
            <a:off x="34945603" y="17798311"/>
            <a:ext cx="7909560" cy="6309360"/>
            <a:chOff x="31511073" y="15557256"/>
            <a:chExt cx="9764686" cy="7749285"/>
          </a:xfrm>
        </p:grpSpPr>
        <p:pic>
          <p:nvPicPr>
            <p:cNvPr id="12" name="Graphic 11">
              <a:extLst>
                <a:ext uri="{FF2B5EF4-FFF2-40B4-BE49-F238E27FC236}">
                  <a16:creationId xmlns:a16="http://schemas.microsoft.com/office/drawing/2014/main" id="{6E110949-C0B8-44F6-96D5-8D5168F6B65A}"/>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1550392" y="19530545"/>
              <a:ext cx="5029200" cy="3775996"/>
            </a:xfrm>
            <a:prstGeom prst="rect">
              <a:avLst/>
            </a:prstGeom>
          </p:spPr>
        </p:pic>
        <p:pic>
          <p:nvPicPr>
            <p:cNvPr id="22" name="Graphic 21">
              <a:extLst>
                <a:ext uri="{FF2B5EF4-FFF2-40B4-BE49-F238E27FC236}">
                  <a16:creationId xmlns:a16="http://schemas.microsoft.com/office/drawing/2014/main" id="{30EDD37D-0A1B-45B3-A803-7CD6CD3F3B08}"/>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6246559" y="15557256"/>
              <a:ext cx="5029200" cy="3775996"/>
            </a:xfrm>
            <a:prstGeom prst="rect">
              <a:avLst/>
            </a:prstGeom>
          </p:spPr>
        </p:pic>
        <p:pic>
          <p:nvPicPr>
            <p:cNvPr id="57" name="Graphic 56">
              <a:extLst>
                <a:ext uri="{FF2B5EF4-FFF2-40B4-BE49-F238E27FC236}">
                  <a16:creationId xmlns:a16="http://schemas.microsoft.com/office/drawing/2014/main" id="{309425FE-DD9B-4D6D-A7F1-2E24FBA51BA3}"/>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6246559" y="19530545"/>
              <a:ext cx="5029200" cy="3775996"/>
            </a:xfrm>
            <a:prstGeom prst="rect">
              <a:avLst/>
            </a:prstGeom>
          </p:spPr>
        </p:pic>
        <p:pic>
          <p:nvPicPr>
            <p:cNvPr id="59" name="Graphic 58">
              <a:extLst>
                <a:ext uri="{FF2B5EF4-FFF2-40B4-BE49-F238E27FC236}">
                  <a16:creationId xmlns:a16="http://schemas.microsoft.com/office/drawing/2014/main" id="{812AE3F7-A377-4C65-9281-CE1052DC1A5D}"/>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31511073" y="15615181"/>
              <a:ext cx="5029204" cy="3775996"/>
            </a:xfrm>
            <a:prstGeom prst="rect">
              <a:avLst/>
            </a:prstGeom>
          </p:spPr>
        </p:pic>
      </p:grpSp>
      <p:sp>
        <p:nvSpPr>
          <p:cNvPr id="71" name="TextBox 70">
            <a:extLst>
              <a:ext uri="{FF2B5EF4-FFF2-40B4-BE49-F238E27FC236}">
                <a16:creationId xmlns:a16="http://schemas.microsoft.com/office/drawing/2014/main" id="{52425664-5757-4F9B-BC89-73774AA2BBA5}"/>
              </a:ext>
            </a:extLst>
          </p:cNvPr>
          <p:cNvSpPr txBox="1"/>
          <p:nvPr/>
        </p:nvSpPr>
        <p:spPr>
          <a:xfrm>
            <a:off x="29645922" y="11098819"/>
            <a:ext cx="5532206" cy="6001643"/>
          </a:xfrm>
          <a:prstGeom prst="rect">
            <a:avLst/>
          </a:prstGeom>
          <a:noFill/>
        </p:spPr>
        <p:txBody>
          <a:bodyPr wrap="square" rtlCol="0">
            <a:spAutoFit/>
          </a:bodyPr>
          <a:lstStyle/>
          <a:p>
            <a:pPr marL="457200" indent="-457200">
              <a:buFont typeface="Arial" panose="020B0604020202020204" pitchFamily="34" charset="0"/>
              <a:buChar char="•"/>
            </a:pPr>
            <a:r>
              <a:rPr lang="en-US" sz="3200" dirty="0"/>
              <a:t>If ant is in state 0:</a:t>
            </a:r>
          </a:p>
          <a:p>
            <a:pPr marL="914400" lvl="1" indent="-457200">
              <a:buFont typeface="Arial" panose="020B0604020202020204" pitchFamily="34" charset="0"/>
              <a:buChar char="•"/>
            </a:pPr>
            <a:r>
              <a:rPr lang="en-US" sz="3200" dirty="0"/>
              <a:t>At a white cell: Flip cell, move forward, keep state</a:t>
            </a:r>
          </a:p>
          <a:p>
            <a:pPr marL="914400" lvl="1" indent="-457200">
              <a:buFont typeface="Arial" panose="020B0604020202020204" pitchFamily="34" charset="0"/>
              <a:buChar char="•"/>
            </a:pPr>
            <a:r>
              <a:rPr lang="en-US" sz="3200" dirty="0"/>
              <a:t>At a colored cell: Keep cell, turn 90 degrees left, move forward, flip state</a:t>
            </a:r>
          </a:p>
          <a:p>
            <a:pPr marL="457200" indent="-457200">
              <a:buFont typeface="Arial" panose="020B0604020202020204" pitchFamily="34" charset="0"/>
              <a:buChar char="•"/>
            </a:pPr>
            <a:r>
              <a:rPr lang="en-US" sz="3200" dirty="0"/>
              <a:t>If ant is in state 1:</a:t>
            </a:r>
          </a:p>
          <a:p>
            <a:pPr marL="914400" lvl="1" indent="-457200">
              <a:buFont typeface="Arial" panose="020B0604020202020204" pitchFamily="34" charset="0"/>
              <a:buChar char="•"/>
            </a:pPr>
            <a:r>
              <a:rPr lang="en-US" sz="3200" dirty="0"/>
              <a:t>At a white cell: Flip cell, turn 90 degrees right, move forward, keep state</a:t>
            </a:r>
          </a:p>
          <a:p>
            <a:pPr marL="914400" lvl="1" indent="-457200">
              <a:buFont typeface="Arial" panose="020B0604020202020204" pitchFamily="34" charset="0"/>
              <a:buChar char="•"/>
            </a:pPr>
            <a:r>
              <a:rPr lang="en-US" sz="3200" dirty="0"/>
              <a:t>At a colored cell: Flip cell, move forward, flip state</a:t>
            </a:r>
            <a:endParaRPr lang="en-US" sz="2800" dirty="0"/>
          </a:p>
        </p:txBody>
      </p:sp>
      <p:sp>
        <p:nvSpPr>
          <p:cNvPr id="72" name="TextBox 71">
            <a:extLst>
              <a:ext uri="{FF2B5EF4-FFF2-40B4-BE49-F238E27FC236}">
                <a16:creationId xmlns:a16="http://schemas.microsoft.com/office/drawing/2014/main" id="{AE6947AA-C154-4D6A-AEB4-F401D3CD2A66}"/>
              </a:ext>
            </a:extLst>
          </p:cNvPr>
          <p:cNvSpPr txBox="1"/>
          <p:nvPr/>
        </p:nvSpPr>
        <p:spPr>
          <a:xfrm>
            <a:off x="29645922" y="17925989"/>
            <a:ext cx="5532206" cy="6771084"/>
          </a:xfrm>
          <a:prstGeom prst="rect">
            <a:avLst/>
          </a:prstGeom>
          <a:noFill/>
        </p:spPr>
        <p:txBody>
          <a:bodyPr wrap="square" rtlCol="0">
            <a:spAutoFit/>
          </a:bodyPr>
          <a:lstStyle/>
          <a:p>
            <a:pPr marL="457200" indent="-457200">
              <a:buFont typeface="Arial" panose="020B0604020202020204" pitchFamily="34" charset="0"/>
              <a:buChar char="•"/>
            </a:pPr>
            <a:r>
              <a:rPr lang="en-US" sz="3200" dirty="0"/>
              <a:t>If ant is in state 0:</a:t>
            </a:r>
          </a:p>
          <a:p>
            <a:pPr marL="914400" lvl="1" indent="-457200">
              <a:buFont typeface="Arial" panose="020B0604020202020204" pitchFamily="34" charset="0"/>
              <a:buChar char="•"/>
            </a:pPr>
            <a:r>
              <a:rPr lang="en-US" sz="3200" dirty="0"/>
              <a:t>At a white cell: Flip cell, turn 90 degrees left, move forward, flip state</a:t>
            </a:r>
          </a:p>
          <a:p>
            <a:pPr marL="914400" lvl="1" indent="-457200">
              <a:buFont typeface="Arial" panose="020B0604020202020204" pitchFamily="34" charset="0"/>
              <a:buChar char="•"/>
            </a:pPr>
            <a:r>
              <a:rPr lang="en-US" sz="3200" dirty="0"/>
              <a:t>At a colored cell: Keep cell, turn 90 degrees left, move forward, flip state</a:t>
            </a:r>
          </a:p>
          <a:p>
            <a:pPr marL="457200" indent="-457200">
              <a:buFont typeface="Arial" panose="020B0604020202020204" pitchFamily="34" charset="0"/>
              <a:buChar char="•"/>
            </a:pPr>
            <a:r>
              <a:rPr lang="en-US" sz="3200" dirty="0"/>
              <a:t>If ant is in state 1:</a:t>
            </a:r>
          </a:p>
          <a:p>
            <a:pPr marL="914400" lvl="1" indent="-457200">
              <a:buFont typeface="Arial" panose="020B0604020202020204" pitchFamily="34" charset="0"/>
              <a:buChar char="•"/>
            </a:pPr>
            <a:r>
              <a:rPr lang="en-US" sz="3200" dirty="0"/>
              <a:t>At a white cell: Flip cell, turn 90 degrees right, move forward, keep state</a:t>
            </a:r>
          </a:p>
          <a:p>
            <a:pPr marL="914400" lvl="1" indent="-457200">
              <a:buFont typeface="Arial" panose="020B0604020202020204" pitchFamily="34" charset="0"/>
              <a:buChar char="•"/>
            </a:pPr>
            <a:r>
              <a:rPr lang="en-US" sz="3200" dirty="0"/>
              <a:t>At a colored cell: Flip cell, move forward, flip state</a:t>
            </a:r>
            <a:endParaRPr lang="en-US" sz="2800" dirty="0"/>
          </a:p>
          <a:p>
            <a:endParaRPr lang="en-US" dirty="0"/>
          </a:p>
        </p:txBody>
      </p:sp>
      <p:pic>
        <p:nvPicPr>
          <p:cNvPr id="23" name="Picture 22">
            <a:extLst>
              <a:ext uri="{FF2B5EF4-FFF2-40B4-BE49-F238E27FC236}">
                <a16:creationId xmlns:a16="http://schemas.microsoft.com/office/drawing/2014/main" id="{03BD855A-ECE8-4845-A7AB-02B8536F51D2}"/>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40397880" y="1462666"/>
            <a:ext cx="2281400" cy="2281400"/>
          </a:xfrm>
          <a:prstGeom prst="rect">
            <a:avLst/>
          </a:prstGeom>
        </p:spPr>
      </p:pic>
      <p:sp>
        <p:nvSpPr>
          <p:cNvPr id="27" name="TextBox 26">
            <a:extLst>
              <a:ext uri="{FF2B5EF4-FFF2-40B4-BE49-F238E27FC236}">
                <a16:creationId xmlns:a16="http://schemas.microsoft.com/office/drawing/2014/main" id="{DC9E6A35-CE12-4D35-9BA3-1C1C0F5EDA39}"/>
              </a:ext>
            </a:extLst>
          </p:cNvPr>
          <p:cNvSpPr txBox="1"/>
          <p:nvPr/>
        </p:nvSpPr>
        <p:spPr>
          <a:xfrm>
            <a:off x="40213396" y="949216"/>
            <a:ext cx="2669689" cy="461665"/>
          </a:xfrm>
          <a:prstGeom prst="rect">
            <a:avLst/>
          </a:prstGeom>
          <a:noFill/>
        </p:spPr>
        <p:txBody>
          <a:bodyPr wrap="square" rtlCol="0">
            <a:spAutoFit/>
          </a:bodyPr>
          <a:lstStyle/>
          <a:p>
            <a:r>
              <a:rPr lang="en-US" sz="2400" dirty="0" err="1">
                <a:solidFill>
                  <a:schemeClr val="bg1"/>
                </a:solidFill>
              </a:rPr>
              <a:t>Github</a:t>
            </a:r>
            <a:r>
              <a:rPr lang="en-US" sz="2400" dirty="0">
                <a:solidFill>
                  <a:schemeClr val="bg1"/>
                </a:solidFill>
              </a:rPr>
              <a:t>  Repository</a:t>
            </a:r>
            <a:r>
              <a:rPr lang="en-US" dirty="0"/>
              <a:t>:</a:t>
            </a:r>
          </a:p>
        </p:txBody>
      </p:sp>
    </p:spTree>
    <p:extLst>
      <p:ext uri="{BB962C8B-B14F-4D97-AF65-F5344CB8AC3E}">
        <p14:creationId xmlns:p14="http://schemas.microsoft.com/office/powerpoint/2010/main" val="2532910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374</TotalTime>
  <Words>653</Words>
  <Application>Microsoft Office PowerPoint</Application>
  <PresentationFormat>Custom</PresentationFormat>
  <Paragraphs>80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Hope Lee</dc:creator>
  <cp:lastModifiedBy>Hope Lee</cp:lastModifiedBy>
  <cp:revision>87</cp:revision>
  <dcterms:created xsi:type="dcterms:W3CDTF">2019-11-15T05:20:51Z</dcterms:created>
  <dcterms:modified xsi:type="dcterms:W3CDTF">2019-11-28T22:05:31Z</dcterms:modified>
</cp:coreProperties>
</file>